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Lst>
  <p:notesMasterIdLst>
    <p:notesMasterId r:id="rId5"/>
  </p:notesMasterIdLst>
  <p:handoutMasterIdLst>
    <p:handoutMasterId r:id="rId44"/>
  </p:handoutMasterIdLst>
  <p:sldIdLst>
    <p:sldId id="3163" r:id="rId4"/>
    <p:sldId id="3164" r:id="rId6"/>
    <p:sldId id="3175" r:id="rId7"/>
    <p:sldId id="3165" r:id="rId8"/>
    <p:sldId id="3096" r:id="rId9"/>
    <p:sldId id="3204" r:id="rId10"/>
    <p:sldId id="3206" r:id="rId11"/>
    <p:sldId id="3207" r:id="rId12"/>
    <p:sldId id="3208" r:id="rId13"/>
    <p:sldId id="3103" r:id="rId14"/>
    <p:sldId id="3211" r:id="rId15"/>
    <p:sldId id="3212" r:id="rId16"/>
    <p:sldId id="3213" r:id="rId17"/>
    <p:sldId id="3214" r:id="rId18"/>
    <p:sldId id="3216" r:id="rId19"/>
    <p:sldId id="3218" r:id="rId20"/>
    <p:sldId id="3219" r:id="rId21"/>
    <p:sldId id="3220" r:id="rId22"/>
    <p:sldId id="3221" r:id="rId23"/>
    <p:sldId id="3223" r:id="rId24"/>
    <p:sldId id="3222" r:id="rId25"/>
    <p:sldId id="3224" r:id="rId26"/>
    <p:sldId id="3225" r:id="rId27"/>
    <p:sldId id="3226" r:id="rId28"/>
    <p:sldId id="3227" r:id="rId29"/>
    <p:sldId id="3228" r:id="rId30"/>
    <p:sldId id="3229" r:id="rId31"/>
    <p:sldId id="3230" r:id="rId32"/>
    <p:sldId id="3232" r:id="rId33"/>
    <p:sldId id="3233" r:id="rId34"/>
    <p:sldId id="3234" r:id="rId35"/>
    <p:sldId id="3235" r:id="rId36"/>
    <p:sldId id="3236" r:id="rId37"/>
    <p:sldId id="3237" r:id="rId38"/>
    <p:sldId id="3238" r:id="rId39"/>
    <p:sldId id="3239" r:id="rId40"/>
    <p:sldId id="3240" r:id="rId41"/>
    <p:sldId id="3241" r:id="rId42"/>
    <p:sldId id="3242" r:id="rId43"/>
  </p:sldIdLst>
  <p:sldSz cx="12858750" cy="7232650"/>
  <p:notesSz cx="6858000" cy="9144000"/>
  <p:custDataLst>
    <p:tags r:id="rId4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C7D3"/>
    <a:srgbClr val="113A52"/>
    <a:srgbClr val="FFFFFF"/>
    <a:srgbClr val="6B1686"/>
    <a:srgbClr val="00B369"/>
    <a:srgbClr val="1A8CE1"/>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1" autoAdjust="0"/>
    <p:restoredTop sz="92986" autoAdjust="0"/>
  </p:normalViewPr>
  <p:slideViewPr>
    <p:cSldViewPr>
      <p:cViewPr>
        <p:scale>
          <a:sx n="100" d="100"/>
          <a:sy n="100" d="100"/>
        </p:scale>
        <p:origin x="-228" y="-234"/>
      </p:cViewPr>
      <p:guideLst>
        <p:guide orient="horz" pos="336"/>
        <p:guide orient="horz" pos="4184"/>
        <p:guide pos="4065"/>
        <p:guide pos="555"/>
        <p:guide pos="7608"/>
        <p:guide pos="1345"/>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tags" Target="tags/tag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635" y="5343882"/>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560794"/>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影视声音</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1748790" y="6424295"/>
            <a:ext cx="2325370" cy="36893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effectLst>
                  <a:outerShdw blurRad="38100" dist="38100" dir="2700000" algn="tl">
                    <a:srgbClr val="000000">
                      <a:alpha val="43137"/>
                    </a:srgbClr>
                  </a:outerShdw>
                </a:effectLst>
                <a:cs typeface="Arial" panose="020B0604020202020204" pitchFamily="34" charset="0"/>
              </a:rPr>
              <a:t>          </a:t>
            </a:r>
            <a:r>
              <a:rPr lang="zh-CN" altLang="en-US" sz="2400" dirty="0">
                <a:solidFill>
                  <a:schemeClr val="accent4"/>
                </a:solidFill>
                <a:effectLst>
                  <a:outerShdw blurRad="38100" dist="38100" dir="2700000" algn="tl">
                    <a:srgbClr val="000000">
                      <a:alpha val="43137"/>
                    </a:srgbClr>
                  </a:outerShdw>
                </a:effectLst>
                <a:cs typeface="Arial" panose="020B0604020202020204" pitchFamily="34" charset="0"/>
              </a:rPr>
              <a:t>第七章 </a:t>
            </a:r>
            <a:endParaRPr lang="zh-CN" altLang="en-US"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7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任意多边形 12"/>
          <p:cNvSpPr/>
          <p:nvPr/>
        </p:nvSpPr>
        <p:spPr bwMode="auto">
          <a:xfrm>
            <a:off x="5667375" y="0"/>
            <a:ext cx="7191375"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5" name="文本框 4"/>
          <p:cNvSpPr txBox="1">
            <a:spLocks noChangeArrowheads="1"/>
          </p:cNvSpPr>
          <p:nvPr/>
        </p:nvSpPr>
        <p:spPr bwMode="auto">
          <a:xfrm>
            <a:off x="714115" y="2608268"/>
            <a:ext cx="4097558"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1876年，贝尔发明了有线电话，它的原理是使声波震动受话器的薄膜，从而使磁铁波动产生电流，再把电流通过电线送出去。这就对电话的听筒和受话器提出了较高的要求，形成了麦克风和扬声器的雏形。在此基础上爱迪生从记录声波的科学仪器入手，于1877年发明了留声机。从此声音开始了机械录音方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812552" y="23200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14375" y="1960245"/>
            <a:ext cx="2032635" cy="337185"/>
          </a:xfrm>
          <a:prstGeom prst="rect">
            <a:avLst/>
          </a:prstGeom>
          <a:noFill/>
        </p:spPr>
        <p:txBody>
          <a:bodyPr wrap="square">
            <a:spAutoFit/>
          </a:bodyPr>
          <a:lstStyle/>
          <a:p>
            <a:r>
              <a:rPr lang="en-US" altLang="zh-CN"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、“史前时代”</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
        <p:nvSpPr>
          <p:cNvPr id="2" name="文本框 1"/>
          <p:cNvSpPr txBox="1"/>
          <p:nvPr/>
        </p:nvSpPr>
        <p:spPr>
          <a:xfrm>
            <a:off x="1100455" y="880110"/>
            <a:ext cx="7679690" cy="1014730"/>
          </a:xfrm>
          <a:prstGeom prst="rect">
            <a:avLst/>
          </a:prstGeom>
          <a:noFill/>
        </p:spPr>
        <p:txBody>
          <a:bodyPr wrap="square" rtlCol="0">
            <a:spAutoFit/>
          </a:bodyPr>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rPr>
              <a:t>随着数字技术以及计算机技术的迅速发展，电影制作的数字化趋势不可阻挡；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rPr>
              <a:t>电影声音的数字化制作技术更是发展迅猛。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bldLvl="0" animBg="1"/>
      <p:bldP spid="5" grpId="0"/>
      <p:bldP spid="6" grpId="0" bldLvl="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4377690" y="0"/>
            <a:ext cx="5518150" cy="6425565"/>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6933430" y="0"/>
            <a:ext cx="5925319"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5" name="文本框 4"/>
          <p:cNvSpPr txBox="1">
            <a:spLocks noChangeArrowheads="1"/>
          </p:cNvSpPr>
          <p:nvPr/>
        </p:nvSpPr>
        <p:spPr bwMode="auto">
          <a:xfrm>
            <a:off x="603885" y="2263140"/>
            <a:ext cx="638619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爱迪生发明的留声机和留声视镜</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蜡盘录音和还放</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1930年，明星公司与百代公司合作录制了我国第一部有声电影《歌女红牡丹》，明星公司为摄制此片历时6个月，先后进行5次试验，方获得成功，他们将自己的腊盘配音设备叫作“百鸣风”。1931年3月15日，该片在上海新光大戏院首次公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1930年，联华公司试制了一部蜡盘发声的电影《野草闲花》，影片中男女主角的扮演者金焰和阮玲玉演唱了中国第一首电影歌曲《寻兄词》。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据导演孙瑜回忆，因为当时只有他最熟悉剧情，为了准确地将腊盘上的发音对准演员的演唱，影片开始上映的时候，他每天要去电影院为《野草闲花》播放腊盘配音。</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2、机械录音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ldLvl="0" animBg="1"/>
      <p:bldP spid="75778" grpId="0" bldLvl="0" animBg="1"/>
      <p:bldP spid="5" grpId="0"/>
      <p:bldP spid="6" grpId="0" bldLvl="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4333875" y="0"/>
            <a:ext cx="5561965" cy="6425565"/>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6933430" y="0"/>
            <a:ext cx="5925319"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5" name="文本框 4"/>
          <p:cNvSpPr txBox="1">
            <a:spLocks noChangeArrowheads="1"/>
          </p:cNvSpPr>
          <p:nvPr/>
        </p:nvSpPr>
        <p:spPr bwMode="auto">
          <a:xfrm>
            <a:off x="164465" y="2536190"/>
            <a:ext cx="6386195"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机械录音是随着唱片工业的发展而发展的，机械录音在初期曾将电影推进到了有声的时代，但是最终还是被光学录音完全替代。</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1928年迪斯尼片厂上演了《Steamboad wilie》（《汽船威利号》）才有了完整的声音（音乐，效果和对白），并记录在光学声带上与画面同步放映。声音最终要从腊盘转移到电影胶片上，和画面结合到一体。光学录音的电影拷贝是一种声画合成拷贝，它不仅简化了拷贝的加工过程，而且简单地解决了放映时地同步问题，给发行和放映带来了极大的便利。随着光学录、还音技术的进步，光学声带一直保留到了现代。</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光学录音也叫感光录音，是利用声、光、电之间的相互转换原理和胶片的感光特性，将声波的振动记录在胶片上的一种方法。</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3.光学录音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ldLvl="0" animBg="1"/>
      <p:bldP spid="75778" grpId="0" bldLvl="0" animBg="1"/>
      <p:bldP spid="5" grpId="0"/>
      <p:bldP spid="6" grpId="0" bldLvl="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3.光学录音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grpSp>
        <p:nvGrpSpPr>
          <p:cNvPr id="23" name="组合 22"/>
          <p:cNvGrpSpPr/>
          <p:nvPr/>
        </p:nvGrpSpPr>
        <p:grpSpPr>
          <a:xfrm>
            <a:off x="1136015" y="3112770"/>
            <a:ext cx="8832850" cy="385445"/>
            <a:chOff x="1958" y="4334"/>
            <a:chExt cx="13910" cy="607"/>
          </a:xfrm>
        </p:grpSpPr>
        <p:sp>
          <p:nvSpPr>
            <p:cNvPr id="3" name="文本框 2"/>
            <p:cNvSpPr txBox="1"/>
            <p:nvPr/>
          </p:nvSpPr>
          <p:spPr>
            <a:xfrm>
              <a:off x="1958" y="4361"/>
              <a:ext cx="1167"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声源</a:t>
              </a: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nvSpPr>
          <p:spPr>
            <a:xfrm>
              <a:off x="3603" y="4360"/>
              <a:ext cx="1167"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声波</a:t>
              </a: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nvSpPr>
          <p:spPr>
            <a:xfrm>
              <a:off x="5292" y="4360"/>
              <a:ext cx="1565"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传声器</a:t>
              </a: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nvSpPr>
          <p:spPr>
            <a:xfrm>
              <a:off x="7365" y="4335"/>
              <a:ext cx="1759"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电信号</a:t>
              </a:r>
              <a:endParaRPr lang="zh-CN" altLang="en-US">
                <a:latin typeface="微软雅黑" panose="020B0503020204020204" pitchFamily="34" charset="-122"/>
                <a:ea typeface="微软雅黑" panose="020B0503020204020204" pitchFamily="34" charset="-122"/>
              </a:endParaRPr>
            </a:p>
          </p:txBody>
        </p:sp>
        <p:sp>
          <p:nvSpPr>
            <p:cNvPr id="10" name="文本框 9"/>
            <p:cNvSpPr txBox="1"/>
            <p:nvPr/>
          </p:nvSpPr>
          <p:spPr>
            <a:xfrm>
              <a:off x="9444" y="4335"/>
              <a:ext cx="1715"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放大镜</a:t>
              </a: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nvSpPr>
          <p:spPr>
            <a:xfrm>
              <a:off x="11485" y="4334"/>
              <a:ext cx="1823"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光调辐器</a:t>
              </a: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3980" y="4361"/>
              <a:ext cx="1888"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胶片声带</a:t>
              </a:r>
              <a:endParaRPr lang="zh-CN" altLang="en-US">
                <a:latin typeface="微软雅黑" panose="020B0503020204020204" pitchFamily="34" charset="-122"/>
                <a:ea typeface="微软雅黑" panose="020B0503020204020204" pitchFamily="34" charset="-122"/>
              </a:endParaRPr>
            </a:p>
          </p:txBody>
        </p:sp>
        <p:cxnSp>
          <p:nvCxnSpPr>
            <p:cNvPr id="13" name="直接箭头连接符 12"/>
            <p:cNvCxnSpPr>
              <a:endCxn id="4" idx="1"/>
            </p:cNvCxnSpPr>
            <p:nvPr/>
          </p:nvCxnSpPr>
          <p:spPr>
            <a:xfrm>
              <a:off x="3013" y="465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4702" y="465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789" y="465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753" y="4649"/>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13186" y="465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0805" y="4624"/>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887095" y="2326640"/>
            <a:ext cx="1365885" cy="368300"/>
          </a:xfrm>
          <a:prstGeom prst="rect">
            <a:avLst/>
          </a:prstGeom>
          <a:noFill/>
        </p:spPr>
        <p:txBody>
          <a:bodyPr wrap="square" rtlCol="0">
            <a:spAutoFit/>
          </a:bodyPr>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录音过程：</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87095" y="3993515"/>
            <a:ext cx="1365885" cy="368300"/>
          </a:xfrm>
          <a:prstGeom prst="rect">
            <a:avLst/>
          </a:prstGeom>
          <a:noFill/>
        </p:spPr>
        <p:txBody>
          <a:bodyPr wrap="square" rtlCol="0">
            <a:spAutoFit/>
          </a:bodyPr>
          <a:p>
            <a:r>
              <a:rPr lang="zh-CN" altLang="en-US">
                <a:solidFill>
                  <a:schemeClr val="tx1">
                    <a:lumMod val="50000"/>
                    <a:lumOff val="50000"/>
                  </a:schemeClr>
                </a:solidFill>
                <a:latin typeface="微软雅黑" panose="020B0503020204020204" pitchFamily="34" charset="-122"/>
                <a:ea typeface="微软雅黑" panose="020B0503020204020204" pitchFamily="34" charset="-122"/>
              </a:rPr>
              <a:t>录音过程：</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136015" y="4840605"/>
            <a:ext cx="8111490" cy="387985"/>
            <a:chOff x="1958" y="4330"/>
            <a:chExt cx="12774" cy="611"/>
          </a:xfrm>
        </p:grpSpPr>
        <p:sp>
          <p:nvSpPr>
            <p:cNvPr id="26" name="文本框 25"/>
            <p:cNvSpPr txBox="1"/>
            <p:nvPr/>
          </p:nvSpPr>
          <p:spPr>
            <a:xfrm>
              <a:off x="1958" y="4361"/>
              <a:ext cx="2127"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胶片声带</a:t>
              </a:r>
              <a:endParaRPr lang="zh-CN" altLang="en-US">
                <a:latin typeface="微软雅黑" panose="020B0503020204020204" pitchFamily="34" charset="-122"/>
                <a:ea typeface="微软雅黑" panose="020B0503020204020204" pitchFamily="34" charset="-122"/>
              </a:endParaRPr>
            </a:p>
          </p:txBody>
        </p:sp>
        <p:sp>
          <p:nvSpPr>
            <p:cNvPr id="27" name="文本框 26"/>
            <p:cNvSpPr txBox="1"/>
            <p:nvPr/>
          </p:nvSpPr>
          <p:spPr>
            <a:xfrm>
              <a:off x="4453" y="4334"/>
              <a:ext cx="1742"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光电杆</a:t>
              </a:r>
              <a:endParaRPr lang="zh-CN" altLang="en-US">
                <a:latin typeface="微软雅黑" panose="020B0503020204020204" pitchFamily="34" charset="-122"/>
                <a:ea typeface="微软雅黑" panose="020B0503020204020204" pitchFamily="34" charset="-122"/>
              </a:endParaRPr>
            </a:p>
          </p:txBody>
        </p:sp>
        <p:sp>
          <p:nvSpPr>
            <p:cNvPr id="29" name="文本框 28"/>
            <p:cNvSpPr txBox="1"/>
            <p:nvPr/>
          </p:nvSpPr>
          <p:spPr>
            <a:xfrm>
              <a:off x="6607" y="4333"/>
              <a:ext cx="1759"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电信号</a:t>
              </a:r>
              <a:endParaRPr lang="zh-CN" altLang="en-US">
                <a:latin typeface="微软雅黑" panose="020B0503020204020204" pitchFamily="34" charset="-122"/>
                <a:ea typeface="微软雅黑" panose="020B0503020204020204" pitchFamily="34" charset="-122"/>
              </a:endParaRPr>
            </a:p>
          </p:txBody>
        </p:sp>
        <p:sp>
          <p:nvSpPr>
            <p:cNvPr id="30" name="文本框 29"/>
            <p:cNvSpPr txBox="1"/>
            <p:nvPr/>
          </p:nvSpPr>
          <p:spPr>
            <a:xfrm>
              <a:off x="8762" y="4335"/>
              <a:ext cx="1715"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放大镜</a:t>
              </a:r>
              <a:endParaRPr lang="zh-CN" altLang="en-US">
                <a:latin typeface="微软雅黑" panose="020B0503020204020204" pitchFamily="34" charset="-122"/>
                <a:ea typeface="微软雅黑" panose="020B0503020204020204" pitchFamily="34" charset="-122"/>
              </a:endParaRPr>
            </a:p>
          </p:txBody>
        </p:sp>
        <p:sp>
          <p:nvSpPr>
            <p:cNvPr id="31" name="文本框 30"/>
            <p:cNvSpPr txBox="1"/>
            <p:nvPr/>
          </p:nvSpPr>
          <p:spPr>
            <a:xfrm>
              <a:off x="10803" y="4331"/>
              <a:ext cx="1823"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扬声器</a:t>
              </a:r>
              <a:endParaRPr lang="zh-CN" altLang="en-US">
                <a:latin typeface="微软雅黑" panose="020B0503020204020204" pitchFamily="34" charset="-122"/>
                <a:ea typeface="微软雅黑" panose="020B0503020204020204" pitchFamily="34" charset="-122"/>
              </a:endParaRPr>
            </a:p>
          </p:txBody>
        </p:sp>
        <p:sp>
          <p:nvSpPr>
            <p:cNvPr id="32" name="文本框 31"/>
            <p:cNvSpPr txBox="1"/>
            <p:nvPr/>
          </p:nvSpPr>
          <p:spPr>
            <a:xfrm>
              <a:off x="12844" y="4330"/>
              <a:ext cx="1888" cy="58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声音</a:t>
              </a:r>
              <a:endParaRPr lang="zh-CN" altLang="en-US">
                <a:latin typeface="微软雅黑" panose="020B0503020204020204" pitchFamily="34" charset="-122"/>
                <a:ea typeface="微软雅黑" panose="020B0503020204020204" pitchFamily="34" charset="-122"/>
              </a:endParaRPr>
            </a:p>
          </p:txBody>
        </p:sp>
        <p:cxnSp>
          <p:nvCxnSpPr>
            <p:cNvPr id="33" name="直接箭头连接符 32"/>
            <p:cNvCxnSpPr/>
            <p:nvPr/>
          </p:nvCxnSpPr>
          <p:spPr>
            <a:xfrm>
              <a:off x="3659" y="465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813" y="4623"/>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8081" y="4622"/>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12164" y="4620"/>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10142" y="4621"/>
              <a:ext cx="65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308610" y="2320290"/>
            <a:ext cx="1212088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在光学录音的过程中，关键元件是光调幅器，它将由声波控制变化的电信号转换为由光感控制的光信号，使感光胶片受到不同曝光量的曝光，形成声音的影像。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在还音过程中，关键元件是光电管，它将胶片上不同曝光量所形成的声音影像，变成相应变化的电信号，再由电信号还原成变化着的声信号。</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由于不同的光调幅器控制曝光量的方法不同，在胶片上形成的声迹影像也就各不相同。这种由影像构成的光学声迹，可分为变密式和变积式两种。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1933年9月，由我国电影先驱司徒慧敏参加研制的“三友式”电影录音机，取得了实验上的成功，并用它先后为《渔光曲》、《大路》、《新女性》和电通公司的四部影片《桃李劫》、《风云儿女》、《自由神》和《都市风光》进行了录音工作。这是我国自己制造的第一架录音机，改变了中国电影录音技术和器材完全依赖外国的局面。影片《风云儿女》的主题歌《义勇军进行曲》，就是由“三友式”录音机录制完成的，并且在当时还发行了单曲唱片广为流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3.光学录音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596265" y="1527810"/>
            <a:ext cx="1129792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磁性录音的发明早于机械录音，1862年，爱迪生实验了利用铁丝来作录音载体。1898年，丹麦人维尔德曼·普尔森用声音的交变磁场将一根钢琴弦磁化，利用剩磁来记录声音。这是最早的磁性录音方式，但是由于多方面的技术限制，没能立即投入使用。</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由于光学录音所用的载体——感光胶片，是一次性记录材料，一旦曝光后不能再重复使用。并且再拍摄现场进行光学录音之后，无法即刻听到录制的效果，必须要等到光学声片冲洗之后，才得以知晓声音的实际情况。</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在后期制作阶段，使用多台光学还音设备对不同的声音素材进行还放，以满足混合录音的技术要求比较困难。因此，在光学录音的影片中声音的构成要素比较简单，除了要有必不可少的对白、旁白和音乐之外，音响效果与环境氛围大多比较简单，很难做到充分的展现。</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磁性录音所用的载体与光学录音所用的胶片不同，磁片与磁带不是一次性记录材料，它的磁化状态是可逆的，即在一些条件下可以被磁化，而在另一些条件下可以消除磁化恢复到磁化前的状态。因此磁性录音的载体可以多次重复使用，磁性录音还可以在录音之后，及时还音进行监听，即经济又方便。</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声音信号通过声——电换能器件（麦克风）变成了电信号，再经过电—磁作用（录音磁头）转换为相应的磁信号。以此对正在匀速运动的磁性载体进行磁化，以磁的形式将音频信号存储于载体上。已磁化的载体匀速运动通过磁—电换能器（还音磁头）时，可以将磁信号还原为电信号，再由电—声换能器（扬声器）将电信号转换为声信号。</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进入到这一时期的电影声迹，其全部的录制过程大都首先使用磁性录音，光学录音只在最后一个环节，制作电影拷贝时才被采用，在转为光学录音之前是磁性录音方法。</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772547" y="1455822"/>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04354" y="952312"/>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4.磁性录音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p:nvPr/>
        </p:nvSpPr>
        <p:spPr bwMode="auto">
          <a:xfrm>
            <a:off x="4472940" y="0"/>
            <a:ext cx="5422900" cy="6425565"/>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ln>
        </p:spPr>
        <p:txBody>
          <a:bodyPr anchor="ctr"/>
          <a:lstStyle/>
          <a:p>
            <a:endParaRPr lang="zh-CN" altLang="en-US"/>
          </a:p>
        </p:txBody>
      </p:sp>
      <p:sp>
        <p:nvSpPr>
          <p:cNvPr id="75778" name="任意多边形 12"/>
          <p:cNvSpPr/>
          <p:nvPr/>
        </p:nvSpPr>
        <p:spPr bwMode="auto">
          <a:xfrm>
            <a:off x="6933430" y="0"/>
            <a:ext cx="5925319"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5" name="文本框 4"/>
          <p:cNvSpPr txBox="1">
            <a:spLocks noChangeArrowheads="1"/>
          </p:cNvSpPr>
          <p:nvPr/>
        </p:nvSpPr>
        <p:spPr bwMode="auto">
          <a:xfrm>
            <a:off x="236220" y="2536190"/>
            <a:ext cx="522287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数字录音就是将原来连续变化的声信号转换为纯数字型的0或1这两种二进制代码，然后将转换后得到的这些二进制代码记录在媒质上。</a:t>
            </a:r>
            <a:endParaRPr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数字录音克服了许多模拟录音的缺点，使声音质量有了很大的提高，也给声音的制作带来了许多方便。</a:t>
            </a:r>
            <a:endParaRPr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703967" y="210415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95134" y="1703517"/>
            <a:ext cx="1389365" cy="337185"/>
          </a:xfrm>
          <a:prstGeom prst="rect">
            <a:avLst/>
          </a:prstGeom>
          <a:noFill/>
        </p:spPr>
        <p:txBody>
          <a:bodyPr wrap="square">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5.数字录音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二、影视声音技术的发展历史</a:t>
            </a:r>
            <a:endParaRPr lang="zh-CN" sz="2400" dirty="0">
              <a:solidFill>
                <a:schemeClr val="accent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ldLvl="0" animBg="1"/>
      <p:bldP spid="75778" grpId="0" bldLvl="0" animBg="1"/>
      <p:bldP spid="5" grpId="0"/>
      <p:bldP spid="6" grpId="0" bldLvl="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80415" y="1312545"/>
            <a:ext cx="11297920" cy="513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00000"/>
              </a:lnSpc>
              <a:buClrTx/>
              <a:buSzTx/>
              <a:buFontTx/>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lt"/>
              </a:rPr>
              <a:t>1.先期录音：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这种录音方式主要用于戏曲片、音乐舞蹈片以及电视剧中的演唱或演奏的拍摄。因为它们在拍摄中，演员表演需要对口型或对节奏。前期录音就是要在拍摄前，把所需要的唱腔、音乐或歌曲等事先录制好。在拍摄现场，用还音设备重放给演员听。使其表演或演唱有据可依。若不作前期录音，拍摄时任由演员表演自由发挥，则后期是无法保证声画同步的。</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lt"/>
              </a:rPr>
              <a:t>2.同期录音</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eaLnBrk="1" latinLnBrk="0" hangingPunct="1">
              <a:lnSpc>
                <a:spcPct val="150000"/>
              </a:lnSpc>
            </a:pP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指摄影机拍摄画面的时候，录音机同步运行，录下影响内容发出的声音。同期录音能真实地再现影响内容发出的声音，因而可以增强影片的真实感，纪实风格的影片多用此方法。</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indent="457200" eaLnBrk="1" latinLnBrk="0" hangingPunct="1">
              <a:lnSpc>
                <a:spcPct val="150000"/>
              </a:lnSpc>
            </a:pP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同期录音记录的是现场的真实声音，它比后期的配音要自然、逼真。因为分场景拍摄画面时，人物在各种环境中的表演活动所发出的响声、语声、环境声以及这些声音的交织情况是不同的，只有用同期录音工艺才能真实地把这些信息记录下来，并与同时拍摄下来的画面一并构成真实的、视听一致的艺术效果。采用同期录音工艺所用的摄影机和录音机，必须同步运转，以确保摄得的画面胶片长度与同时录得的声带胶片长度相同，以求画面和声音相吻合。同期录音还要求摄影机运转时的机械噪声低，以免形成与画面内容无关的背景噪声。拍摄实景时，要防止与剧情及时代、季节不相符合的噪声出现。在摄影棚内拍摄时，既不允许棚外的其他杂声传入，也不允许棚内其他工作部门发出任何噪声，以免降低录音的艺术效果。</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indent="457200" eaLnBrk="1" latinLnBrk="0" hangingPunct="1">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714390" y="452558"/>
            <a:ext cx="42672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三、影视创作中声音的录制方式</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80415" y="1312545"/>
            <a:ext cx="11297920" cy="46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800" b="1" dirty="0" smtClean="0">
                <a:solidFill>
                  <a:schemeClr val="accent1"/>
                </a:solidFill>
                <a:latin typeface="Arial" panose="020B0604020202020204" pitchFamily="34" charset="0"/>
                <a:ea typeface="微软雅黑" panose="020B0503020204020204" pitchFamily="34" charset="-122"/>
                <a:cs typeface="+mn-ea"/>
                <a:sym typeface="+mn-lt"/>
              </a:rPr>
              <a:t>3.后期录音</a:t>
            </a:r>
            <a:endParaRPr lang="zh-CN" altLang="en-US" sz="1800" b="1" dirty="0" smtClean="0">
              <a:solidFill>
                <a:schemeClr val="accent1"/>
              </a:solidFill>
              <a:latin typeface="Arial" panose="020B0604020202020204" pitchFamily="34" charset="0"/>
              <a:ea typeface="微软雅黑" panose="020B0503020204020204" pitchFamily="34" charset="-122"/>
              <a:cs typeface="+mn-ea"/>
              <a:sym typeface="+mn-lt"/>
            </a:endParaRPr>
          </a:p>
          <a:p>
            <a:pPr>
              <a:lnSpc>
                <a:spcPct val="150000"/>
              </a:lnSpc>
            </a:pPr>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先拍摄画面然后对着画面所进行的各种录音工作，都称作后期录音。后期录音既包括配音演员配录语言和动作效果声、解说员配录解说词,也包括配录音乐。从艺术性来讲,在进行语言的后期配音时，很难把在拍摄现场表演时的激情再一次表现出来，加以配音与摄影的环境不同，所以后期配音的声音不如同期录音真实感人。但从技术角度来看，后期录音可以在声学条件比较讲究、录音设备质量比较高级的录音棚内进行，不受现场声学和环境条件的限制，也没有现场和摄影机噪声的干扰，所以简便易行。</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1800" b="1" dirty="0" smtClean="0">
                <a:solidFill>
                  <a:schemeClr val="accent1"/>
                </a:solidFill>
                <a:latin typeface="Arial" panose="020B0604020202020204" pitchFamily="34" charset="0"/>
                <a:ea typeface="微软雅黑" panose="020B0503020204020204" pitchFamily="34" charset="-122"/>
                <a:cs typeface="+mn-ea"/>
                <a:sym typeface="+mn-lt"/>
              </a:rPr>
              <a:t>自从声音被引入电影之后，</a:t>
            </a:r>
            <a:r>
              <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影视艺术便成为一门视听综合艺术，声音和画面皆是必不可少的元素。日本著名导演黑泽明曾经说过，电影声音不是简单地增加影像效果，而是其两倍乃至三倍的乘积。任何一部优秀的影视作品，都不仅追求画面的完美，同时还重视观众的听觉感受，使观众能从中获取丰富的听觉信息，从而全身心获得视觉和听觉的双重享受。指摄影机拍摄画面的时候，录音机同步运行，录下影响内容发出的声音。同期录音能真实地再现影响内容发出的声音，因而可以增强影片的真实感，纪实风格的影片多用此方法。</a:t>
            </a: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714390" y="452558"/>
            <a:ext cx="4267200" cy="368935"/>
          </a:xfrm>
          <a:prstGeom prst="rect">
            <a:avLst/>
          </a:prstGeom>
          <a:noFill/>
        </p:spPr>
        <p:txBody>
          <a:bodyPr wrap="none" lIns="0" tIns="0" rIns="0" bIns="0" rtlCol="0">
            <a:spAutoFit/>
          </a:bodyPr>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三、影视创作中声音的录制方式</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smtClean="0">
                  <a:solidFill>
                    <a:schemeClr val="bg1"/>
                  </a:solidFill>
                  <a:latin typeface="Agency FB" panose="020B0503020202020204" pitchFamily="34" charset="0"/>
                  <a:ea typeface="微软雅黑" panose="020B0503020204020204" pitchFamily="34" charset="-122"/>
                </a:rPr>
                <a:t>02</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4187" y="3814902"/>
              <a:ext cx="1326044" cy="368345"/>
            </a:xfrm>
            <a:prstGeom prst="rect">
              <a:avLst/>
            </a:prstGeom>
            <a:noFill/>
          </p:spPr>
          <p:txBody>
            <a:bodyPr wrap="none" rtlCol="0">
              <a:spAutoFit/>
            </a:bodyPr>
            <a:lstStyle/>
            <a:p>
              <a:pPr algn="l"/>
              <a:r>
                <a:rPr lang="zh-CN" altLang="en-US" b="1" dirty="0" smtClean="0">
                  <a:solidFill>
                    <a:schemeClr val="bg1"/>
                  </a:solidFill>
                  <a:latin typeface="微软雅黑" panose="020B0503020204020204" pitchFamily="34" charset="-122"/>
                  <a:ea typeface="微软雅黑" panose="020B0503020204020204" pitchFamily="34" charset="-122"/>
                  <a:cs typeface="+mn-ea"/>
                  <a:sym typeface="+mn-lt"/>
                </a:rPr>
                <a:t>分类及功能</a:t>
              </a:r>
              <a:endParaRPr lang="zh-CN" altLang="en-US" b="1"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72389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1875728"/>
            <a:ext cx="1554480" cy="368300"/>
          </a:xfrm>
          <a:prstGeom prst="rect">
            <a:avLst/>
          </a:prstGeom>
          <a:noFill/>
        </p:spPr>
        <p:txBody>
          <a:bodyPr wrap="none" rtlCol="0">
            <a:spAutoFit/>
          </a:bodyPr>
          <a:lstStyle/>
          <a:p>
            <a:pPr algn="l"/>
            <a:r>
              <a:rPr b="1" smtClean="0">
                <a:latin typeface="微软雅黑" panose="020B0503020204020204" pitchFamily="34" charset="-122"/>
                <a:ea typeface="微软雅黑" panose="020B0503020204020204" pitchFamily="34" charset="-122"/>
              </a:rPr>
              <a:t>影视声音概述</a:t>
            </a:r>
            <a:endParaRPr b="1" smtClean="0">
              <a:latin typeface="微软雅黑" panose="020B0503020204020204" pitchFamily="34" charset="-122"/>
              <a:ea typeface="微软雅黑" panose="020B0503020204020204" pitchFamily="34" charset="-122"/>
            </a:endParaRP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725489" y="3147016"/>
            <a:ext cx="2536825" cy="368300"/>
          </a:xfrm>
          <a:prstGeom prst="rect">
            <a:avLst/>
          </a:prstGeom>
          <a:noFill/>
        </p:spPr>
        <p:txBody>
          <a:bodyPr wrap="none" rtlCol="0">
            <a:spAutoFit/>
          </a:bodyPr>
          <a:lstStyle/>
          <a:p>
            <a:pPr algn="l"/>
            <a:r>
              <a:rPr lang="en-US" altLang="zh-CN" b="1" dirty="0" err="1" smtClean="0">
                <a:latin typeface="微软雅黑" panose="020B0503020204020204" pitchFamily="34" charset="-122"/>
                <a:ea typeface="微软雅黑" panose="020B0503020204020204" pitchFamily="34" charset="-122"/>
              </a:rPr>
              <a:t> 影视声音的分类及功能</a:t>
            </a:r>
            <a:endParaRPr lang="en-US" altLang="zh-CN" b="1" dirty="0" err="1" smtClean="0">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7416667" y="60740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第七章 影视声音概述</a:t>
            </a:r>
            <a:endParaRPr lang="zh-CN" altLang="en-US"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animBg="1"/>
      <p:bldP spid="41" grpId="0"/>
      <p:bldP spid="42" grpId="0" animBg="1"/>
      <p:bldP spid="44" grpId="0"/>
      <p:bldP spid="51" grpId="0"/>
      <p:bldP spid="52"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73036" y="452558"/>
            <a:ext cx="2133600" cy="368935"/>
          </a:xfrm>
          <a:prstGeom prst="rect">
            <a:avLst/>
          </a:prstGeom>
          <a:noFill/>
        </p:spPr>
        <p:txBody>
          <a:bodyPr wrap="none" lIns="0" tIns="0" rIns="0" bIns="0" rtlCol="0">
            <a:spAutoFit/>
          </a:bodyPr>
          <a:lstStyle/>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rPr>
              <a:t>影视声音的分类</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
        <p:nvSpPr>
          <p:cNvPr id="25" name="Oval 5"/>
          <p:cNvSpPr>
            <a:spLocks noChangeArrowheads="1"/>
          </p:cNvSpPr>
          <p:nvPr/>
        </p:nvSpPr>
        <p:spPr bwMode="auto">
          <a:xfrm>
            <a:off x="812581" y="325604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305560" y="2062480"/>
            <a:ext cx="10882630" cy="2561590"/>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影视作品中的声音从视听媒介的表现形式上划分，可以分为：人声、音响、音乐三个部分。这三者虽然形态各异、各司其职，但同时又相互联系，有机地交织在一起。在一部好的影视作品中，三者之间绝对不会是对立的，只有它们相互融合、相辅相成，才能构筑起真正完整的声音空间，以听觉造型的方式与视觉造型一起共同呈现影视艺术的美学形态，最大程度地提高影视作品的艺术表现力。</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68655" y="1456055"/>
            <a:ext cx="11595735" cy="424624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人声，指人在表达思想和喜怒哀乐等感情时，所发出的具有音调、音色、力度、节奏等特征的声音，简单来说就是人物的语言。 “人声是影视艺术中的主体声音，特别是如电视教材其声音的构成主要是以人的声音为主。在诸多的影视艺术作品中，人的声音起着至关重要的作用，它是人们表现自我精神状态，相互交流感情，传达信息的最基本方式。”人声主要有对白、独自、旁白、心声和解说几种。随着影视艺术的发展，人声独特的美学创造能力越来越受到人们的重视。在世界较高规格的电影节上，均把电影对白和音乐作为奖项而设置，足见其重要性。</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按照表现方式的不同，影视作品中的人声主要分为：对白、旁白（画外音）和独白三种。</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（一）对白</a:t>
            </a:r>
            <a:endPar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对白，也称为对话，指的是影视作品中人物之间的交流与对话。在影视作品中，人物对话所占比例非常大，是人声里最为重要的组成部分。</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影视中的对话与生活中的对话相比，其传递、交流、沟通、表达的基本功能并没</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有改变，同时，它还被赋予交代剧情、塑造角色、表现性格、传达潜台词等丰富内，</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毕竟，“人的声音比冷冰冰的白纸黑字更能显示细微的差别”，因此，影视作品中的人物对话一定是被精心设计过的，是包含巧妙叙事动机的，并且是高有重要含义的，语言毕意是一种靠“社会约定”而代表一定思想感情的高级符号系统，因此不能忽视它的这些价值。</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096010"/>
            <a:ext cx="11595735" cy="5908040"/>
          </a:xfrm>
          <a:prstGeom prst="rect">
            <a:avLst/>
          </a:prstGeom>
          <a:noFill/>
        </p:spPr>
        <p:txBody>
          <a:bodyPr wrap="square" rtlCol="0">
            <a:spAutoFit/>
          </a:bodyPr>
          <a:p>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1.交代剧情，轴助叙事</a:t>
            </a:r>
            <a:endPar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观众通过影视剧中的人物对话便可以得知剧情的发展，《天堂电影院》由意大利导演朱塞佩·托纳多雷执导，菲利浦·诺瓦雷、萨瓦特利·卡西欧等主演的的剧情片，于1988年11月17日在意大利上映。该片讲述了主人公多多，喜欢看放映师阿尔夫莱多放电影，在胶片中找到了童年生活的乐趣，后来多多远离故乡成为了一名电影导演 。</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比如阿尔夫莱多鼓励男主角多多去外面看看世界，于是就有了下面的一段对话。</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Alfredo: “Living here day by day, you think it's the center of the world. You believe nothing will ever change. Then you leave: a year, two years. When you come back, everything's changed. The thread's broken. What you came to find isn't there. What was yours is gone. You have to go away for a long time... many years... before you can come back and find your people. The land where you were born. But now, no. It's not possible. Right now you're blinder than I am.”</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阿尔夫莱多：“在这里居住了一天又一天，你认为这里就是世界的中心。你相信一切都永不会改变。然后你离开了，一年，两年，当你回来时，一切都变了。那条线断了，你所寻找的并不是这里。你只能再次离开很长时间……很多年……直到你能回来寻找你的人们，你出生的土地。但是现在不可能。现在你比我还要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Salvatore: “Who said that? Gary Cooper? James Stewart? Henry Fonda? Eh?”</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萨尔瓦多：“这些是谁说的？加里·库帕？詹姆士·斯图尔特？亨利·福达？嗯？”</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Alfredo: “No, Toto. Nobody said it. This time it's all me. Life isn't like in the movies. Life... is much harder.”</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阿尔夫莱多：“不是，多多，没有人说过。这次是我自己说的。生活并不像电影，生活……更艰难。”</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Alfredo: “If you don't walk out, you will think that this is the whole world.”</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阿尔夫莱多：“如果你不出去走走，你就会以为这就是全世界。”</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96265" y="1744345"/>
            <a:ext cx="6035040" cy="313817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小多多把那些在转动中带来神奇影像的胶片视若珍宝，他的理想就是成为像阿尔夫莱多那样的电影放映师。不过阿尔夫莱多看到了小多多的聪慧伶俐，他认为小多多将来一定会有更远大的前程，他劝小多多离开小镇：“不要在这里呆着，时间久了你会认为这里就是世界的中心。” 而小多多还很难理解阿尔夫莱多的话，他每天来放映室跟着阿尔夫莱多学习电影放映。好心的艾费多为了让更多的观众看到电影，搞了一次露天电影，结果胶片着火了，小多多把阿尔夫莱多从火海中救了出来，但艾费多双目失明了，不能继续放电影。小多多成了小镇唯一会放电影的人，他接替成了小镇的电影放映师。</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4" name="图片 4" descr="Macintosh HD:Users:fangru:Downloads:timg-3.jpe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652703" y="1816735"/>
            <a:ext cx="4123055" cy="2896870"/>
          </a:xfrm>
          <a:prstGeom prst="rect">
            <a:avLst/>
          </a:prstGeom>
          <a:noFill/>
          <a:ln>
            <a:noFill/>
          </a:ln>
        </p:spPr>
      </p:pic>
      <p:sp>
        <p:nvSpPr>
          <p:cNvPr id="5" name="文本框 4"/>
          <p:cNvSpPr txBox="1"/>
          <p:nvPr/>
        </p:nvSpPr>
        <p:spPr>
          <a:xfrm>
            <a:off x="7679690" y="4912360"/>
            <a:ext cx="4069715" cy="368300"/>
          </a:xfrm>
          <a:prstGeom prst="rect">
            <a:avLst/>
          </a:prstGeom>
          <a:noFill/>
        </p:spPr>
        <p:txBody>
          <a:bodyPr wrap="square" rtlCol="0">
            <a:spAutoFit/>
          </a:bodyPr>
          <a:p>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图7-2-1电影《天堂电影院》对话镜头</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44600" y="1456690"/>
            <a:ext cx="10468610" cy="4246245"/>
          </a:xfrm>
          <a:prstGeom prst="rect">
            <a:avLst/>
          </a:prstGeom>
          <a:noFill/>
        </p:spPr>
        <p:txBody>
          <a:bodyPr wrap="square" rtlCol="0">
            <a:spAutoFit/>
          </a:bodyPr>
          <a:p>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2.塑造角色，表现性格</a:t>
            </a:r>
            <a:endPar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因为每个人物在对话过程中会展现出独一无二、与众不同的音调、音色、面部表情等，所以人物对话是塑造艺术形象的重要手段，香港电影《河东狮吼》是由一百年电影有限公司出品的一部爱情喜剧电影，由马伟豪执导，古天乐、张柏芝、许绍雄、范冰冰等主演。该片2002年9月28日于香港上映。影片根据苏东坡的《河东狮吼》改编，讲述了野蛮妻子柳月娥和小男人程季常之间发生的搞笑感人的爱情故事。</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月娥：“从此刻开始，你只许对我一个人好；要宠我，不能骗我；答应我的每一件事情，你都要做到；对我讲的每一句话都要是真心。不许骗我、骂我，要关心我；别人欺负我时，你要在第一时刻出来帮我；我开心时，你要陪我开心；我不开心时，你要哄我开心；永远都要觉得我是最漂亮的；梦里你也要见到我；在你心里只有我。”</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河东狮吼》里这段经典台词吧，代表了女生们对专一爱情的极致向往，电影不单只是喜剧，而是希望能做到笑中有泪，令观众有所感受，电影前半部分力求让观众笑破肚皮，后半部分则大玩感动。片中张柏芝让古天乐承诺的这一段经典对白“只爱我一个、不可欺骗我、我开心要陪我开心、我不开心也要逗我开心、说过的话要守信”也变为当时香港和内地青年们朗朗上口的爱情箴言，同时也塑造出了女主角可爱又伶俐的艺术形象。</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096010"/>
            <a:ext cx="11595735" cy="5354320"/>
          </a:xfrm>
          <a:prstGeom prst="rect">
            <a:avLst/>
          </a:prstGeom>
          <a:noFill/>
        </p:spPr>
        <p:txBody>
          <a:bodyPr wrap="square" rtlCol="0">
            <a:spAutoFit/>
          </a:bodyPr>
          <a:p>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3.传递内涵丰富的潜在信息</a:t>
            </a:r>
            <a:endPar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德国知名戏剧家贝尔托・布菜希特的“间离理论”要求编剧与观众之间建立一种启发关系，即加强语言在影视作品中的作用，通过语言激发观众的理性分析，进而让观众领会它所代表的思想感情，这就是语言的“可读性”功能。我们看到的众多影视剧中，演员的台词背后有时候隐藏着更深一层的含义，观众必须联系上下文，把听到的对话内容与画面信息结合起来，才能读懂对话表象之下的完整含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《雷雨》是剧作家曹禺创作的一部话剧，发表于1934年7月《文学季刊》。</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此剧以1925年前后的中国社会为背景，描写了一个带有浓厚封建色彩的资产阶级家庭的悲剧。剧中以两个家庭、八个人物、三十年的恩怨为主线，伪善的资本家大家长周朴园，受新思想影响的单纯的少年周冲，被冷漠的家庭逼疯了和被爱情伤得体无完肤的女人蘩漪，对过去所作所为充满了罪恶感、企图逃离的周萍，还有意外归来的鲁妈，单纯着爱与被爱的四凤，受压迫的工人鲁大海，贪得无厌的管家等，不论是家庭秘密还是身世秘密，所有的矛盾都在雷雨之夜爆发，在叙述家庭矛盾纠葛、怒斥封建家庭腐朽顽固的同时，反映了更为深层的社会及时代问题。该剧情节扣人心弦、语言精炼含蓄，人物各具特色，是“中国话剧现实主义的基石”，中国现代话剧成熟的里程碑。</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鲁：“你听，外面打着雷。妈妈是个可怜人，我的女儿在这些事上不能再骗我！”</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四：“（顿）妈，我不骗您，我不是跟您说过，这两年……”</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鲁：“你说什么？”</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四：“我不是跟你说过，这两年，我天天晚上……回家的？”</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鲁：“孩子，你可要说实话，妈经不起再大的事啦。”</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四：“妈，（抽咽）妈，您为什么不信您自己的女儿？”（扑在鲁妈怀里大哭，鲁妈抱着她）</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40410" y="1744345"/>
            <a:ext cx="5173345" cy="313817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鲁：“（落眼泪）凤儿，可怜的孩子，不是我不相信你，我太爱你，我生怕外人欺负了你， （沉痛地）我太不敢相信世界上的人了。傻孩子，你不懂妈的心，妈的苦多少年是说不出来 的，你妈就是在年青的时候没有人来提醒，－－可怜，妈就是一步走错，就步步走错了。孩 子，我就生了你这么一个女儿，我的女儿不能再像她妈似的。人的心都靠不住，我并不是说人坏，我就是恨人性在软弱，太容易变了。孩子，你是我的，你是我唯一的宝贝，你永远疼我，你要是再骗我，那就是杀了我了，我的苦命的孩子！”</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5"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49465" y="1816735"/>
            <a:ext cx="4342130" cy="2793365"/>
          </a:xfrm>
          <a:prstGeom prst="rect">
            <a:avLst/>
          </a:prstGeom>
        </p:spPr>
      </p:pic>
      <p:sp>
        <p:nvSpPr>
          <p:cNvPr id="4" name="文本框 3"/>
          <p:cNvSpPr txBox="1"/>
          <p:nvPr/>
        </p:nvSpPr>
        <p:spPr>
          <a:xfrm>
            <a:off x="7797165" y="4912995"/>
            <a:ext cx="3311525" cy="368300"/>
          </a:xfrm>
          <a:prstGeom prst="rect">
            <a:avLst/>
          </a:prstGeom>
          <a:noFill/>
        </p:spPr>
        <p:txBody>
          <a:bodyPr wrap="square" rtlCol="0">
            <a:spAutoFit/>
          </a:bodyPr>
          <a:p>
            <a:pPr algn="ctr"/>
            <a:r>
              <a:rPr lang="zh-CN" altLang="en-US">
                <a:solidFill>
                  <a:schemeClr val="tx1">
                    <a:lumMod val="50000"/>
                    <a:lumOff val="50000"/>
                  </a:schemeClr>
                </a:solidFill>
              </a:rPr>
              <a:t>图7-2-2 话剧《雷雨》剧照</a:t>
            </a:r>
            <a:endParaRPr lang="zh-CN" altLang="en-US">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962660"/>
            <a:ext cx="11595735" cy="6185535"/>
          </a:xfrm>
          <a:prstGeom prst="rect">
            <a:avLst/>
          </a:prstGeom>
          <a:noFill/>
        </p:spPr>
        <p:txBody>
          <a:bodyPr wrap="square" rtlCol="0">
            <a:spAutoFit/>
          </a:bodyPr>
          <a:p>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（二）旁白</a:t>
            </a:r>
            <a:endPar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旁白，指以画外音的形式出现的叙述、议论和评说。所谓画外音，就是声源在画重以外的声音。旁白是画面以外发出的道白声，是电影艺术中一种有效的表现手段。在影视剧中，旁白是叙述人跳出叙事情境对故事进行的超越时空的评述，它使影视作品蒙上一层理智、冷静的色彩，也让自身成为其中最客观的一种声音。</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旁白的发声者可以是影视剧中的某一个人物，也可以是和剧情完全没有关系或在剧中完全没有出现过的局外人。根据发声者性质的不同，影视作品中的旁白分为以下两种。</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1.影视剧中人物的主观叙述</a:t>
            </a:r>
            <a:endPar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主观叙述一般以第一人称呈现，叙述人就在故事中，叙述自身或与自身相关的人物的故事，或者超越叙事情境回忆过去，或者交代故事发生的时间、地点、人物、背景等情节，是一种能够给人以亲切感的叙述方式。比如，在1998年上映的由意大利著名导演吉赛贝・托纳多雷执导的电影《海上钢琴师》中，开头部分就是以片中人物小号手迈克斯・图尼的旁白展开叙述。</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每次有人抬头望到地，都会这样，实在是很难理解，因为船上有上千人，旅行的富翁、普通的移民、陌生人和我们，总会有个人，就那么一个，第一个看到地。这个人也许正享用午餐，也许在甲板散步，或许只是在补裤子，他就那么抬头，向海面一望，便看到了地。他纹丝不动地站着，心几乎要飞出来，每一次，我敢发誓每一次，他都会转过来对着我们，对着船，对着每个人，狂呼:美国!在这里，导演借小号手迈克斯回忆式的旁白，交代了故事发生在一艘开往美国的轮船上。</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2.完全独立的局外人的客观叙述</a:t>
            </a:r>
            <a:endPar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客观叙述也就是议论、评价式的旁白。一般以第三人称呈现，以上帝般全知的视角讲述影视剧中人物的故事，概括说明故事发生的背景及原因，或对人物、事件表明态度，或直接进行议论评价、抒发感情等。在张艺谋执导的作品《我的父亲母亲》中，全片是通过儿子的旁白来完成对自己父亲母亲故事的叙述。</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在影视作品中，旁白的发声者一般不会与故事中的人物有交流，只是单向地向观众叙述，把观众当做交流和倾诉的对象。旁白的作用主要体现在以下两个方面。</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0365" y="962660"/>
            <a:ext cx="12146280" cy="6123940"/>
          </a:xfrm>
          <a:prstGeom prst="rect">
            <a:avLst/>
          </a:prstGeom>
          <a:noFill/>
        </p:spPr>
        <p:txBody>
          <a:bodyPr wrap="square" rtlCol="0">
            <a:spAutoFit/>
          </a:bodyPr>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1.增加叙事的功能</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交待剧情和讲故事是旁白最主要的任务，为了更好地叙述故事，旁白一般较多地出现在影视剧的开头或结尾。旁白出现在开头，用以介绍故事发生的时间、地点以及时代背景社会环境等内容，或引出主要人物，对人物的姓名、年龄、职业及重要前史等进行交代。</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由著名作家刘震云编剧，冯小刚执导、范冰冰领衔主演的电影《我不是潘金莲》，导演冯小刚这次变身说书人，亲自担任旁白解说，将“潘金莲”的故事娓娓道来。</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《我不是潘金莲》根据刘震云同名小说改编，冯小刚这次除了导演的身份外，还以说书的方式亲自担任旁白解说，用其略带沙哑的独特嗓音将“潘金莲”的故事娓娓道来。</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旁白作为人物对话的一种补充，它是影视作品叙事的一种辅助手段，但也不能过度的使用，必须与作品整体风格保持一致，否则就会破坏作品的完整性与流畅度，影响影视作品的质量。</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2.进行时间、空间的转换</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时间和空间的转换是影响一部影视作品完整性与连贯性的主要因素之一，而旁白在时间和空间的转换上具有不可取代的优势。近30年间中国纪录片的声音创作历程是一条朝向个性化、戏剧性和情境化发展的道路：旁白解说越来越注重声音特质、表现力、节奏感、语气、语调及其延伸性、暗示性和思考性，开始了故事化表述的转向。</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例如，纪录片《舌尖上的中国》是由陈晓卿执导，中央电视台出品的一部美食类纪录片。该节目的主题围绕中国人对美食和生活的美好追求，用具体人物故事串联起讲述了中国各地的美食生态。</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不管是否情愿，生活总在催促我们迈步向前，人们整装，启程，跋涉，落脚，停在哪里，哪里就会燃起灶火。从个体生命的迁徙，到食材的交流运输，从烹调方法的改变，到人生命运的流转，人和食物的匆匆脚步，从来不曾停歇。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西藏林芝，印度洋吹来的暖湿季风，植物正在疯长，又到了白马占堆忙碌的季节，天麻和灵芝是重要的经济来源，但是一个月后，他们将消失得无影无踪。从峡谷到雪山，7000米的海拔高差，让林芝成为世界高山植物区系最丰富的地区。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月中旬，天气突变，大风伴随降雨，花期提早结束，没有人知道，糟糕的天气会持续多久。20多年前，老谭对未婚妻许诺，要带他从事一项甜蜜的事业。交通不便的年代，人们远行时，会携带能长期保存的食物，他们被统称为路菜，路菜不只用来果腹，更是主人习惯的家乡味道。看似寂寞的路途，因为四川女人的存在，而变得生趣盎然。妻子甚至会用简单的工艺，制作出豆花，这是川渝一带最简单、最开胃的美食。通过加热，卤水使蛋白质分子连接成网状结构，豆花实际上就是大豆蛋白质重新组合的凝胶，挤出水分，力度的变化决定豆花的口感，简陋的帐篷里，一幕奇观开始呈现。现在是佐料时间，提神的香菜，清凉的薄荷，酥脆的油炸花生，还有酸辣清冽的泡菜，所有的一切，足以令人忘记远行的疲惫。丰盛的一餐，标志着另一段旅程的开启，全部家当，重量超过10吨，天黑前必须全部装车。因为工作，每个养蜂人每年外出长达11个月，父母的奔波，给两个读书的孩子提供了安稳的生活。20多年，风雨劳顿，之所以不觉得孤单，除了坚忍的丈夫，勤劳的妻子，相濡以沫的还有一路陪伴的家乡味道。”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旁白可以出现在影视作品中的任何位置，也可以从任何角度叙述故事，可以不受地域的限制，也可以自由地穿越时空，省略掉不需要详细描述或没有悬念的过程，完成时间和空间的自然过渡，同时也增加了作品叙述与表现的自由度。</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096010"/>
            <a:ext cx="11595735" cy="3692525"/>
          </a:xfrm>
          <a:prstGeom prst="rect">
            <a:avLst/>
          </a:prstGeom>
          <a:noFill/>
        </p:spPr>
        <p:txBody>
          <a:bodyPr wrap="square" rtlCol="0">
            <a:spAutoFit/>
          </a:bodyPr>
          <a:p>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（三）独白</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独白是指戏剧、电影中角色或文学作品中人物独自抒发个人感情和愿望的话。而独白作为人物自述，则可以游刃有余地表现纷繁复杂的心理活动和波澜起伏的情感历程。因此，独白直抒胸臆的方式也是塑造艺术形象的有效手段。</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文学作品中茅盾的《夏夜一点钟》：“‘一点钟了呵！’她无意中朝梳妆台上的小钟看了一眼，无意中叹出了这句独白。”郁达夫的《杨梅烧酒》：“我一边慢慢地向前走着，一边不知不觉地从嘴里却念出了这样的一句独白来。”艾芜的《欧洲的风》：“ 陈老九像在独白，又像对众人讲的一般，大声叫了起来。”这些都是经典的独白。</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香港导演王家卫的电影里有很多独白，《花样年华》里周慕云（梁朝伟）的独白，《东成西就》里是哥哥张国荣的独白，《重庆森林》也不例外，一开始便是金城武的大段独白。在片中，金城武饰演的是一名失恋的警察，他每天都会去便利店买一罐5月1日过期的凤梨罐头，因为凤梨随机女友阿MAY最喜欢吃的东西，而5月1日是她的生日。日子一天天过去女友始终没有回来，他便开始怀疑，这世界上还有什么东西是不会过期的吗？包括两个人的感情。于是，在5月1日，他吃下了所有过期的罐头。《重庆森林》中男主角金城武的一段开场白：“每天你都有机会和很多人擦肩而过，而你或者对她们一无所知，不过也许有一天她会变成你的朋友或知己。”</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3461" y="433667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6795" y="4513034"/>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3044995" y="1816254"/>
            <a:ext cx="879107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学习目标：</a:t>
            </a:r>
            <a:endParaRPr lang="zh-CN" altLang="en-US" sz="2000" b="1" dirty="0" smtClean="0">
              <a:solidFill>
                <a:schemeClr val="accent1"/>
              </a:solidFill>
              <a:latin typeface="+mn-ea"/>
              <a:ea typeface="+mn-ea"/>
              <a:cs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、了解影视语言中的声音的基本知识与概念</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掌握运用声音的规律和原则以及影视声音的创作的基本技巧</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22"/>
          <p:cNvSpPr>
            <a:spLocks noChangeArrowheads="1"/>
          </p:cNvSpPr>
          <p:nvPr/>
        </p:nvSpPr>
        <p:spPr bwMode="auto">
          <a:xfrm>
            <a:off x="3044995" y="4240133"/>
            <a:ext cx="9079109"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重点难点：</a:t>
            </a:r>
            <a:endParaRPr lang="en-US" altLang="zh-CN" sz="2000" b="1" dirty="0" smtClean="0">
              <a:solidFill>
                <a:schemeClr val="accent1"/>
              </a:solidFill>
              <a:latin typeface="+mn-ea"/>
              <a:ea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、了解影视声音的意义</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掌握影视声音的分类</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并学会利用影视声音元素</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1303655"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影视声音 </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188" y="2050009"/>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14:bounceEnd="30000">
                                          <p:cBhvr additive="base">
                                            <p:cTn id="32"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bldLvl="0" animBg="1"/>
          <p:bldP spid="26" grpId="1" bldLvl="0" animBg="1"/>
          <p:bldP spid="37"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bldLvl="0" animBg="1"/>
          <p:bldP spid="26" grpId="1" bldLvl="0" animBg="1"/>
          <p:bldP spid="37"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一、人声</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28700" y="1240155"/>
            <a:ext cx="10329545" cy="3138170"/>
          </a:xfrm>
          <a:prstGeom prst="rect">
            <a:avLst/>
          </a:prstGeom>
          <a:noFill/>
        </p:spPr>
        <p:txBody>
          <a:bodyPr wrap="square" rtlCol="0">
            <a:spAutoFit/>
          </a:bodyPr>
          <a:p>
            <a:r>
              <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1.直接内心独白</a:t>
            </a:r>
            <a:endPar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直接内心独白是这样一种独白，在描写这样的独白时既无作者介入其中，也无假设的听众，它可以将意识直接展示给读者，而无需作者作为中介来向读者说这说那，也就是说，作者连同他的那"他说"、"他想"之类的引导性词句和他的那些解释性论述都从书页中消失了或近于消失了。</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2.间接内心独白 </a:t>
            </a:r>
            <a:endPar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间接内心独白则以一位无所不知的作者在其间展示着一些未及于言表的素材，好像它们是直接从人物的意识中流出来的一样；作者则通过评论和描述来为读者阅读独白提供向导。</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3.无所不知的描写和戏剧性独白 </a:t>
            </a:r>
            <a:endParaRPr lang="zh-CN" altLang="en-US" sz="18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无所不知的描写是有一位无所不知的作家介入描写人物的精神内容和意识活动的过程中，通过运用传统的叙事和描写方法对这种意识进行描述。戏剧式独白直接从人物到读者，无须作者介入其间，但却有一批假想的听众。它所表现的意识深度是有限的，也不象内心独白那样毫无保留。</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二、音响</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68655" y="1456055"/>
            <a:ext cx="11595735" cy="313817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响，是除了人声、音乐之外，在影视时空关系中出现的自然环境与人造环境里一切声音的统称。它是客观存在的物理现象，是视听艺术的唯一的物质构成材料，是视听艺术赖以存在的创作材料和元素。是思想与感情的外部表现，是富有艺术生命力和艺术感染力的物质媒介。</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响有广义和狭义之分。从广义上讲，音响泛指声音，囊括一切声音。它是物质运动的形式之一，属于哲学研究的范畴；从狭义上讲，指物体在运动中产生，传播的，并为人们听觉器官所接受的声音波。属于物理学研究的范畴，主要指语言、音乐以外的一切声音。</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（一）音响的分类</a:t>
            </a:r>
            <a:endParaRPr lang="zh-CN" altLang="en-US">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根据声音来源的不同，可以将影视作品中的音响分为两类：自然音响和人造音响。自然音响就是用录音设备对客观环境的原有音响作录制之后所放出来的音响，即是客观环境的再现或是复现。人造音响是专业拟音师用一些独有的器具模拟出来的音响。自然界中的声音可以这样的被直接记录下来，也可以用人工模拟的方法记录。由于二者性质的不同，产生出的艺术效果也不同。</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二、音响</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312545"/>
            <a:ext cx="11595735" cy="5262245"/>
          </a:xfrm>
          <a:prstGeom prst="rect">
            <a:avLst/>
          </a:prstGeom>
          <a:noFill/>
        </p:spPr>
        <p:txBody>
          <a:bodyPr wrap="square" rtlCol="0">
            <a:spAutoFit/>
          </a:bodyPr>
          <a:p>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（二）音响的功能</a:t>
            </a:r>
            <a:endPar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1.塑造环境真实感</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响的出现可以增强画面的真实感，可以让人产生身临其境的感觉。比如影《南京！南京！》。从影片10:55秒开始的日本巡逻小分队推开教堂的木门开始，影片带我们进入了一个较大的封闭空间，而在这个较大“空旷”环境中，合适的声音“混响”、“延迟”和“反射”效果的出现，与视觉所接触的环境达到了真实的空间环境体现，将观众带入到一个严肃而又恐怖的气氛中。在与镜头的景别相配合的音响处理上，声音同样具备明确的距离感和深度感，特写镜头中声音距离很近，而大全景则明显的混响和延迟产生了听觉的空间景别感。</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战争片擅长运用各种音响效果，《敦刻尔克》是克里斯托弗·诺兰执导的战争悬疑片。此部电影的音效由理查德·金、格雷格·兰达克与好莱坞最有名的编曲家汉斯·其默共同倾力打造，音响与配乐的完美演绎促使《敦刻尔克》这部电影的的声音构成非常有特色，令人拍案叫绝。音响在电影中往往起着画龙点睛的作用，很多微小的音响更能体现出影片的真实感，带给观众身临其境的感觉。声音设计师理查德·金将影片的音响形容为一种独特的体验视角，即寻找令人回味的声音，并将观众置于角色的情境中。该影片的许多片段都呈现出了这种具备独特体验视角的音响。</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例如，在影片开头6分20秒处，海滩上空出现了德国轰炸机，随着男主角视线的转换，轰炸机由远及近，贯穿镜头的多普勒效应让音响显得尤为逼真，随后配合上地面步枪的扫射声，让人感觉飞机和子弹就从头顶掠过。在影片38分处，船在海水里沉没的场景，狭小空间内急促的水声配合窒息的呼吸声，开阔水域厚重的水声加上动作声，淋漓尽致地将水的不同质感，不同层次表现了出来，仿佛再次将观众置于影片的真实场景中。</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2.渲染画面的氛围</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片《阿拉伯的劳伦斯》中，柔和、单调的风声不可估量地加强了通过沙漠的画面表现出来的寂寞和孤独感。反过来，沙漠的画面赋予音响以生气，使观众能听到来自银幕上和画外声源的甚至最微妙的噪音。又如日本惊悚悬疑电影《午夜凶铃》中，当披头散发身着白衣的贞子从电视机里拍出来的时候，配合灵异的音效，能够渲染恐怖的氛围，让观众不禁神经紧张、毛骨悚然，甚至害怕得尖叫不已。</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3.表现人物心境 参与剧情发展</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例如影视作品中表现第一次约会的女孩激动的心情、夜晚等待孩子归来的母亲焦急的心情、收到心上人的求婚礼物雀跃的心情，都可以通过音响特效并辅以画面表现得淋漓尽致。</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此外，音响元素还可以表达人物情绪，隐喻情节发展，在恐怖片中常常使用音乐元素营造恐怖、紧张的氛围。甚至有些时候“静”也可以营造特殊氛围。沉默，升格为一种具有积极意义的表现，作为恐怖、缺席、危险、不安或孤独的象征，沉默能发挥巨大的戏剧作用，如电影《海上钢琴师》中最后的片段炸船前一刻的寂静。</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二、音响</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312545"/>
            <a:ext cx="11595735" cy="4184650"/>
          </a:xfrm>
          <a:prstGeom prst="rect">
            <a:avLst/>
          </a:prstGeom>
          <a:noFill/>
        </p:spPr>
        <p:txBody>
          <a:bodyPr wrap="square" rtlCol="0">
            <a:spAutoFit/>
          </a:bodyPr>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乐在电影或电视中的作用是可以在视觉效果的基础上，让人们的听觉动起来，两者结合，让剧情更充分地感动人们，震憾人们。揭示角色内心活动，表达角色内心情感烘托影片气氛、节奏强调影片的地域性、民族性、时代性参与叙事，音乐的启承、转场、表现影片情节。音乐在影片中除为了直接加强气氛 外，也可以起反讽的作用,影片歌曲是影片音乐中的一个重要部分。分主题歌和插曲，对推动情节和揭示 情感有着重要的作用，极富感染力。</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歌曲作为一种音乐的表现形式，很大程度上推动了整个影片行业的发展，歌曲比音乐更能表达人的内心感受，配合上好的画面能吸引人观看电影。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1.塑造人物形象 抒发人物的思想感情</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影视音乐就其本质而言，是一种内在的情绪运动，主要用于抒发人物内心难以表达的情感，以塑造出更加丰满的人物形象。《宝莲灯》是中国上海美术电影制片厂1999年出品的动画电影，由常光希导演，吴贻弓任艺术指导，王大为编剧，姜文、宁静、陈佩斯、徐帆等参与配音。该片根据同名中国神话改编，讲述了沉香历尽艰辛拜师学艺，最终通过宝莲灯打败舅舅二郎神救出母亲的故事。</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该片的主题曲是由李玟演唱的《想你的365天》，李玟用她的特有的热情唱腔演绎了这首动感十足的歌曲，因为荡气回肠和极具时空感的曲风，将主角沉香虽然年轻却只身闯天下的热血之路表达了出来，也突出了“宝莲灯“神话的主旨—孝道和坚持，将沉香和三圣母之间的母子情描绘得动人心弦。</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2.推动剧情发展</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影视音乐在有机的结构创意下，可以直接参与剧情的推动，成为影视剧不可缺少的一部分。《海上钢琴师》的配乐出自意大利著名音乐大师埃尼奥·莫里康内之手，音乐在整部影片中占据举足轻重的位置，与画面配合地天衣无缝、绝妙感人，是影片的灵魂，因此《海上钢琴师》的电影原声带被誉为最不容错过的电影原声带之一。片中有段“钢琴决斗”的情节，音乐在这个段落里起到直接推动剧情发展的作用。一开始杰里的影子透过窗户玻璃出现在画面中，伴随一段低沉、压抑的音乐，直到他正式亮相，整个过程没有台词，其间只有酒倒入酒杯的声音似乎想打破压抑的沉闷，但随即又被淹没，直到杰里喝完酒把空酒杯重重地扣在吧台上，才结束这段压抑而富有张力的音乐。在这一场“钢琴决斗”的尾声部分,1900演奏完曲极富技巧的音乐之后震惊全场，长达十余秒的无声运用更是精彩绝伦，配合着全场目瞪口呆的画面，把观众的情绪带到了情绪的顶峰。</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sym typeface="+mn-ea"/>
              </a:rPr>
              <a:t>一、音响</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96265" y="1744345"/>
            <a:ext cx="6035040" cy="396938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片的结尾《柔情似水》再一次响起在只剩下断壁残垣的船舱内，那用全部身心去怜爱、欣赏另一个灵魂的音响，被留声机赋予了特殊的磁性而古老的音色，有了更厚重的感觉。乐声如丝，流淌在曾经繁华喧嚣的红尘之中，勾起我们对那一段如歌往事的无限追忆与怅惘。在船即将被炸毁的一瞬，1900 将双手悬在空中，好象在默默地演奏着《柔情似水》，然后缓缓地闭上了眼睛，他的脑海中一定充满了温柔的回忆。此时音乐仿佛从另一个世界中流淌出来，那样的圣洁，近乎恢弘。随着那轰然一响，我们再一次堕入万劫不复的黑暗中。  </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在这部电影中音乐不再是配角，而成为了整部电影中最重要的部分。1900那灵动不带人间烟火气息的音符完美的阐述了 1900 的一生，正是那清澈的乐曲充实了 1900 那纯洁的灵魂，放飞了1900那只自由的心灵。</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5" name="文本框 4"/>
          <p:cNvSpPr txBox="1"/>
          <p:nvPr/>
        </p:nvSpPr>
        <p:spPr>
          <a:xfrm>
            <a:off x="8157210" y="4552950"/>
            <a:ext cx="4069715" cy="368300"/>
          </a:xfrm>
          <a:prstGeom prst="rect">
            <a:avLst/>
          </a:prstGeom>
          <a:noFill/>
        </p:spPr>
        <p:txBody>
          <a:bodyPr wrap="square" rtlCol="0">
            <a:spAutoFit/>
          </a:bodyPr>
          <a:p>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图7-2-3 电影《海上钢琴师》</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09193" y="1888173"/>
            <a:ext cx="4472305" cy="251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二、音响</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312545"/>
            <a:ext cx="11595735" cy="5262245"/>
          </a:xfrm>
          <a:prstGeom prst="rect">
            <a:avLst/>
          </a:prstGeom>
          <a:noFill/>
        </p:spPr>
        <p:txBody>
          <a:bodyPr wrap="square" rtlCol="0">
            <a:spAutoFit/>
          </a:bodyPr>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3.渲染气氛</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现在的电影已经成为一门综合的艺术表现形式，其间通过音乐的加入使影视作品变得充盈丰满。当今很多电影中在各个情节穿插音乐，它在加强影片的感情、突出情节的戏剧性和渲染故事气氛等方面具有功不可没的意义。电影中音乐的加入使得电影趋于完美和完整，甚至音乐成为电影中最值得记忆和评价的特殊部分。</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影片《敦刻尔克》的主题配乐《The Mole》（防波堤）就是一个典型例子。这首乐曲是影片开始时在盟军撤退的海滩边响起的配乐，是整部影片的开始，同时也是悬疑气氛渲染的开始。为了营造悬疑的氛围，乐曲的开头使用了类似船锚的低沉合成器声，随后而起的是汉斯·其默经典的时钟滴答声，滴答声在前，船锚声在后，给接下去要出现的主旋律预留了表演空间。随后，主旋律响起，逐渐加强，于此同时影片的画面呈现的是在空旷的海滩上，密密麻麻的士兵排着队等待撤离。在主旋律中，汉斯·其默巧妙运用八度错觉促使听众产生了焦虑、紧张的共鸣。</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4.凸显地域时代特色</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乐作为一种由来已久的艺术形式，积淀了深厚的地域时代特色，这也鲜明地出现在影视音乐中，近年来，越来越多的民族器乐被电影音乐所运用。2001年由李安导演执导、谭盾配乐的电影《卧虎藏龙》在73届奥斯卡金像奖中获得了 “最佳音乐奖”。这是对中国电影音乐中所体现的具有传统特色的民族音乐风格的肯定，同时也是电影音乐中民族音乐元素运用的一个新节点。《卧虎藏龙》的音乐在渲染气氛的功能效果方面达到了新的艺术高度，同时也为该影片增添了观赏性。</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又如张艺谋导演的作品《大红灯笼高高挂》中的音乐是京胡没完没了的嘶鸣和女声合唱如影随形的紧逼连成一个循环圈，以此象征颂莲在这枯井似的封闭大院里窒息般的挣扎。这种东西就是要动脑筋，用京剧的载体形成无穷动，音乐本身已经把片子的灵魂勾出来了，上升到一个新的层次，已经不是在简简单单地推动剧情的结构和剧情的发展。它是提升片子背后要说的事。观众从这些音乐中便能大致了解故事发生的地域、甚至时代。</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中国的民族音乐在电影音乐中占有重要的地位，而电影音乐中民族器乐作为新型的音乐体裁出现，有越来越多的喜爱人群，对中国电影音乐的发展也起到了推动的作用。</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5.奠定作品的风格基调</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音乐的使用对奠定整部影片的风格基调起到了至关重要的作用。例如宫崎骏的动画电影《天空之城》，剧中的两位主人公则象征着人们 的美好品质与对未来的希望。主题曲《carrying you》运用低吟的人声迎合剧情所表达的气氛，用 配乐表现了这种以悲情为基调却又对未来保 持着美好憧憬的情感。而这首《carrying you》在 影片中贯穿全片，不仅仅在拉普达城毁灭的时候 表达出忧伤的情感，在女主人公希达从天空飘落 的镜头中，伴随着《carrying you》悦耳动听的声音，其曲调低吟婉转,歌词凄美动人，暗衬出希尔这个女孩多舛的命运，并为剧情中虚幻的故事和哀伤的情感作了铺垫，奠定了整部作品的基调。</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三 、声画关系</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31875" y="1384300"/>
            <a:ext cx="10795635" cy="3692525"/>
          </a:xfrm>
          <a:prstGeom prst="rect">
            <a:avLst/>
          </a:prstGeom>
          <a:noFill/>
        </p:spPr>
        <p:txBody>
          <a:bodyPr wrap="square" rtlCol="0">
            <a:spAutoFit/>
          </a:bodyPr>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现代影视艺术是一门视听结合的艺术,因为银幕空间和银幕形象是由画面和声音同构筑,并由视觉和听觉共同感受的。在影视作品中,画面与声音相辅相成,画面要有声音的支持,声音也离不开视觉形象,两者缺一不可,单纯强调画面元素或声音都具有主观随意性。</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自有声电影诞生以来,声音在影视创作中的功用逐渐被开发。如今,声音已经不再仅是对画面的注释或说明,而成为现代影视艺术造型手段中一个不可或缺的组成部分,同时,声音的加入也把影视创作推向一个新的高度。波布克在《电影的元素》一书中指出“电影一旦没有了声音,无论画面拍得多好,剪辑得多好,仍然不再有真实感因而也失去了感染力”,画面的具象生动配合声音的独特质感,以己之长、补己之短,不但成就了“1+1&gt;2的视听表现力,也创造了一种全新的审美形态。</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影视创作中,只有将画面和声音这两种信息综合处理,使二者既有各自的表现特征,又相互协调、相互配合,才能令作品的叙事表意更加清晰完整,因此“视听造型”的观念需要被确立,然而,因为画面与声音各自担任职能的多重性及其自身的多义性，又决定了不同的声画组合方式会产生不同的情绪和含义,所以在影视艺术中又把这种声音与画面结合的方式称为声画蒙太奇。</a:t>
            </a:r>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endPar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三 、声画关系</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312545"/>
            <a:ext cx="11595735" cy="4399915"/>
          </a:xfrm>
          <a:prstGeom prst="rect">
            <a:avLst/>
          </a:prstGeom>
          <a:noFill/>
        </p:spPr>
        <p:txBody>
          <a:bodyPr wrap="square" rtlCol="0">
            <a:spAutoFit/>
          </a:bodyPr>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一、声画同步</a:t>
            </a:r>
            <a:endPar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声画同步,也称声画合一,指影视作品中的声音和画面严格匹配,发音的人或物体在画面中与所发声音保持同步进行的自然关系,使画面中视像的发声动作和它所发出的声音同时呈现并且同时消失。</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同步的依据是人类视听接受的同步习惯和立体思维,它的作用在于加强画面的真实性,提高视觉形象的感染力,丰富影像表达的层次感和立体感。同时,视觉和听觉作为叙事系统中两个最基本的方面,可以将包容不同主观感情的叙事功能结合起来,如此一来便大大拓展了叙事的意义,因此,声画同步是影视创作中最常用最基本也最易被观众接受的一种声画关系,有时甚至是唯一使用的一种声画关系。</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声画合一的作用是加强画面的逼真性和可信性，使银幕或屏幕上所展示的一切，显得有声有色，自然真实，提高了视觉形象的感染力。</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只有当声音和画 面结合在一起时，银幕或屏幕上展现的世界才是具体的和真实的。</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二、声画分立</a:t>
            </a:r>
            <a:endPar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所谓“声画分立”，是指画面中的声音和形象不同步，互相离异；或者说，观众听到的声音和观众所看到的画面不一致，所以叫“声画分立”。</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经常被使用的声画分立有以下三种：</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1.反应镜头</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两个人谈话时，插入听话人的反应镜头，用以描绘他的表情变化。此时，虽然观众看不到说话人，却听得到他的声音（画外音）。于是，观众可以从听话人的感情变化中突出感受到说话人的语言力量；同时，说话的内容又表明了听话人感情变化的原因。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2.用声音代替形象</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人们根据自己的经验，从熟悉的声音中，不仅可以从脑海中出现发声体的形象，而且还能联想到周围的环境。这是利用人们对形象的记忆，以达到用声音代替形象的技巧。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 用声音来表达人物的回忆或幻觉</a:t>
            </a:r>
            <a:endPar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把人的思维活动变为视觉形象，声画分立的意义在于声音和画面摆脱了相互的制约，获得了相对的独立性，同时，在新的基础上求得和谐和统一的结合，所以，如果说，声画合一的出现，宣告了有声电影的诞生，那么，声画分立的发现，则标志着有声电影的进步。</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800" y="304165"/>
            <a:ext cx="290195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rPr>
              <a:t>三 、声画关系</a:t>
            </a:r>
            <a:endParaRPr lang="zh-CN" altLang="en-US" sz="24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825" y="1312545"/>
            <a:ext cx="11595735" cy="5477510"/>
          </a:xfrm>
          <a:prstGeom prst="rect">
            <a:avLst/>
          </a:prstGeom>
          <a:noFill/>
        </p:spPr>
        <p:txBody>
          <a:bodyPr wrap="square" rtlCol="0">
            <a:spAutoFit/>
          </a:bodyPr>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三、声画对位</a:t>
            </a:r>
            <a:endParaRPr lang="zh-CN" altLang="en-US" sz="1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对位，指的是声音和画面形象各自相互独立又相互作用的结构形式。具体来说，声画对位首先在形式上可以概括于声画分立范畴之内，指声音和画面在形式上不同步、不吻合、相互独立；其次在内容上，画面所提供的信息和声音所传达的信息在性质和情绪基调上存在很大反差，甚至完全矛盾、对立。</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最后，两者虽然相互独立，但又彼此队列、彼此配合、彼此策应，从不同的角度为同一个人物塑造或主题表达所服务，既分头并进又殊途同归。</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对位的概念最早来自前苏联导演爱森斯坦、普多夫金和亚历山大洛夫三人于1928年发表的《未来的有声影片》。具体概念为：“只有将音响作为一种蒙太奇的对立法去使用时，音响才能使我们有可能去发展并改进蒙太奇。”</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对位与声画分立的区别在于分析问题的角度不一样，前者是内容上的对比，后者是形式上的差别。声画对位的结果会产生某种声画原来各自并不具备的新寓意，通过观众的联想达到对比、象征、比喻等效果，给观众以独特的审美感受。</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对位的声音和画面的内容是对立的，性质是矛盾、冲突的，进而达到更高的故事叙述、人物刻画和主题阐释的境界。声画对位的哲学基础源于艺术辩证法中的对立统一。这种相辅相成的对立统一，可以反映生活本身的复杂性与多样性，进而揭示生活的本质和内涵，达到独具效果的艺术表现力。以这种哲学思想为基础，独具匠心的艺术处理方式，就可达到强烈的审美效应。</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声画对位中，跟画面对位的可能是人声，也可能是音乐和音响。正因为画面和声音所展示的内容存在性质上的极大反差，因此这种声画结合形式的造型功能和审美效果非常独特，给予观众的震撼也是最强烈的。声画对位，声音和画面处于逆向发展的地位，这种声画关系的结合用暗示、隐喻或讥讽的艺术手段，使影片具有深刻的象征和讽刺意义。</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不同的影片中，声画对位可以达到多样化的审美功能：</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（1）巧妙地承担冲突性强的叙事任务。</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（2）鲜明地描摹人物内心和营造独特氛围。</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（3）直接形象地表达深刻的象征含义。</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2016年7月上映的由延相吴执导的以僵尸为题材的灾难电影《釜山行》的结尾,单爸爸石宇为了保护女儿秀安和火车上另一名怀孕的女乘客,不惜铤而走险与僵尸搏最终不幸感染病毒,坠车身亡,在这个全片最感人的段落里,导演运用声画对位的方式,将这场父女间的生离死别处理得别开生面、感天动地。当秀安意识到感染了僵尸病毒的爸爸即将离开自己,她开始抓着爸爸的手臂不松开，哭着哀求爸爸不要走,这时候一段舒缓悠扬的画外音乐渐渐响起；当画面上情绪近乎崩溃的秀安拍打着火车驾驶室门哭喊着爸爸的时候，导演刻意去小演员哭喊的同期声，而加强了背景音乐的声音，让无比残醋的理实与象征生命的音符同步而行。这种把画面与声音逆向处理的手法，将沉痛的离别和悠扬的音乐结合在一起，使人性的本能在这样的对比中显得尤为震撼人心。</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40162" y="879877"/>
            <a:ext cx="3903942"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3461" y="433667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6795" y="4513034"/>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3014515" y="1960399"/>
            <a:ext cx="879107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2000" b="1" dirty="0" smtClean="0">
                <a:solidFill>
                  <a:schemeClr val="accent1"/>
                </a:solidFill>
                <a:latin typeface="+mn-ea"/>
                <a:ea typeface="+mn-ea"/>
                <a:cs typeface="+mn-ea"/>
                <a:sym typeface="Arial" panose="020B0604020202020204" pitchFamily="34" charset="0"/>
              </a:rPr>
              <a:t>01</a:t>
            </a:r>
            <a:r>
              <a:rPr lang="zh-CN" altLang="en-US" sz="2000" b="1" dirty="0" smtClean="0">
                <a:solidFill>
                  <a:schemeClr val="accent1"/>
                </a:solidFill>
                <a:latin typeface="+mn-ea"/>
                <a:ea typeface="+mn-ea"/>
                <a:cs typeface="+mn-ea"/>
                <a:sym typeface="Arial" panose="020B0604020202020204" pitchFamily="34" charset="0"/>
              </a:rPr>
              <a:t>：</a:t>
            </a:r>
            <a:endParaRPr lang="zh-CN" altLang="en-US" sz="2000" b="1" dirty="0" smtClean="0">
              <a:solidFill>
                <a:schemeClr val="accent1"/>
              </a:solidFill>
              <a:latin typeface="+mn-ea"/>
              <a:ea typeface="+mn-ea"/>
              <a:cs typeface="+mn-ea"/>
              <a:sym typeface="Arial" panose="020B0604020202020204" pitchFamily="34" charset="0"/>
            </a:endParaRPr>
          </a:p>
          <a:p>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以任意一部影视作品为例,节选片段,分析其中的对话、旁白、独白、音响以及音乐的不同功能。</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22"/>
          <p:cNvSpPr>
            <a:spLocks noChangeArrowheads="1"/>
          </p:cNvSpPr>
          <p:nvPr/>
        </p:nvSpPr>
        <p:spPr bwMode="auto">
          <a:xfrm>
            <a:off x="3044995" y="4409043"/>
            <a:ext cx="907910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2000" b="1" dirty="0" smtClean="0">
                <a:solidFill>
                  <a:schemeClr val="accent1"/>
                </a:solidFill>
                <a:latin typeface="+mn-ea"/>
                <a:ea typeface="+mn-ea"/>
                <a:sym typeface="Arial" panose="020B0604020202020204" pitchFamily="34" charset="0"/>
              </a:rPr>
              <a:t>02</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r>
              <a:rPr altLang="zh-CN" sz="1400" dirty="0">
                <a:solidFill>
                  <a:schemeClr val="tx1">
                    <a:lumMod val="50000"/>
                    <a:lumOff val="50000"/>
                  </a:schemeClr>
                </a:solidFill>
                <a:latin typeface="微软雅黑" panose="020B0503020204020204" pitchFamily="34" charset="-122"/>
                <a:ea typeface="微软雅黑" panose="020B0503020204020204" pitchFamily="34" charset="-122"/>
              </a:rPr>
              <a:t>2分析一部影视作品中某个片段的声画关系。</a:t>
            </a:r>
            <a:endParaRPr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2133600" cy="368935"/>
          </a:xfrm>
          <a:prstGeom prst="rect">
            <a:avLst/>
          </a:prstGeom>
          <a:noFill/>
        </p:spPr>
        <p:txBody>
          <a:bodyPr wrap="none" lIns="0" tIns="0" rIns="0" bIns="0" rtlCol="0">
            <a:spAutoFit/>
          </a:bodyPr>
          <a:lstStyle/>
          <a:p>
            <a:pPr algn="l"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【思考与练习】</a:t>
            </a:r>
            <a:endPar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188" y="2050009"/>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14:bounceEnd="30000">
                                          <p:cBhvr additive="base">
                                            <p:cTn id="32"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7"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120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7"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01</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4187" y="3814902"/>
              <a:ext cx="1554672" cy="368345"/>
            </a:xfrm>
            <a:prstGeom prst="rect">
              <a:avLst/>
            </a:prstGeom>
            <a:noFill/>
          </p:spPr>
          <p:txBody>
            <a:bodyPr wrap="none" rtlCol="0">
              <a:spAutoFit/>
            </a:bodyPr>
            <a:lstStyle/>
            <a:p>
              <a:pPr algn="l"/>
              <a:r>
                <a:rPr lang="zh-CN" altLang="en-US" b="1" dirty="0" smtClean="0">
                  <a:solidFill>
                    <a:schemeClr val="bg1"/>
                  </a:solidFill>
                  <a:latin typeface="微软雅黑" panose="020B0503020204020204" pitchFamily="34" charset="-122"/>
                  <a:ea typeface="微软雅黑" panose="020B0503020204020204" pitchFamily="34" charset="-122"/>
                  <a:cs typeface="+mn-ea"/>
                  <a:sym typeface="+mn-lt"/>
                </a:rPr>
                <a:t>影视声音概述</a:t>
              </a:r>
              <a:endParaRPr lang="zh-CN" altLang="en-US" b="1"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73036" y="452558"/>
            <a:ext cx="2133600" cy="368935"/>
          </a:xfrm>
          <a:prstGeom prst="rect">
            <a:avLst/>
          </a:prstGeom>
          <a:noFill/>
        </p:spPr>
        <p:txBody>
          <a:bodyPr wrap="none" lIns="0" tIns="0" rIns="0" bIns="0" rtlCol="0">
            <a:spAutoFit/>
          </a:bodyPr>
          <a:lstStyle/>
          <a:p>
            <a:pPr algn="l"/>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影视声音</a:t>
            </a:r>
            <a:r>
              <a:rPr lang="zh-CN" altLang="en-US" sz="2400" b="1" dirty="0" smtClean="0">
                <a:solidFill>
                  <a:schemeClr val="accent1"/>
                </a:solidFill>
                <a:latin typeface="Arial" panose="020B0604020202020204" pitchFamily="34" charset="0"/>
                <a:ea typeface="微软雅黑" panose="020B0503020204020204" pitchFamily="34" charset="-122"/>
                <a:cs typeface="+mn-ea"/>
              </a:rPr>
              <a:t>的概念</a:t>
            </a:r>
            <a:endParaRPr lang="zh-CN" altLang="zh-CN" sz="2400" b="1" dirty="0">
              <a:solidFill>
                <a:schemeClr val="accent1"/>
              </a:solidFill>
              <a:latin typeface="黑体" panose="02010609060101010101" pitchFamily="49" charset="-122"/>
              <a:ea typeface="黑体" panose="02010609060101010101" pitchFamily="49" charset="-122"/>
            </a:endParaRPr>
          </a:p>
        </p:txBody>
      </p:sp>
      <p:sp>
        <p:nvSpPr>
          <p:cNvPr id="25" name="Oval 5"/>
          <p:cNvSpPr>
            <a:spLocks noChangeArrowheads="1"/>
          </p:cNvSpPr>
          <p:nvPr/>
        </p:nvSpPr>
        <p:spPr bwMode="auto">
          <a:xfrm>
            <a:off x="812581" y="325604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305560" y="2238375"/>
            <a:ext cx="10882630" cy="2185035"/>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影视中的声音和画面具有同样重要的意义。它具有表现内容、描绘情节、渲染气氛和抒发感情等多种功能。影视作品中的声音是指被记录在一定的存储媒介上，经传播后由电影屏幕，或电视屏幕周围的扬声器播放出来，能传达一定的艺术信息的可闻可感的声音，我们称之为影视作品中的声音，简称“影视声音”。</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14390" y="452558"/>
            <a:ext cx="3962400" cy="368935"/>
          </a:xfrm>
          <a:prstGeom prst="rect">
            <a:avLst/>
          </a:prstGeom>
          <a:noFill/>
        </p:spPr>
        <p:txBody>
          <a:bodyPr wrap="none" lIns="0" tIns="0" rIns="0" bIns="0" rtlCol="0">
            <a:spAutoFit/>
          </a:bodyPr>
          <a:lstStyle/>
          <a:p>
            <a:pPr algn="l"/>
            <a:r>
              <a:rPr lang="zh-CN" altLang="zh-CN" sz="2400" dirty="0">
                <a:solidFill>
                  <a:schemeClr val="accent1"/>
                </a:solidFill>
                <a:latin typeface="微软雅黑" panose="020B0503020204020204" pitchFamily="34" charset="-122"/>
                <a:ea typeface="微软雅黑" panose="020B0503020204020204" pitchFamily="34" charset="-122"/>
              </a:rPr>
              <a:t>一</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rPr>
              <a:t>、</a:t>
            </a:r>
            <a:r>
              <a:rPr lang="zh-CN" altLang="en-US" sz="2400" b="1" dirty="0" smtClean="0">
                <a:solidFill>
                  <a:schemeClr val="accent1"/>
                </a:solidFill>
                <a:latin typeface="Arial" panose="020B0604020202020204" pitchFamily="34" charset="0"/>
                <a:ea typeface="微软雅黑" panose="020B0503020204020204" pitchFamily="34" charset="-122"/>
                <a:cs typeface="+mn-ea"/>
              </a:rPr>
              <a:t>从无声到有声的电影艺术</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
        <p:nvSpPr>
          <p:cNvPr id="5" name="文本框 4"/>
          <p:cNvSpPr txBox="1"/>
          <p:nvPr/>
        </p:nvSpPr>
        <p:spPr>
          <a:xfrm>
            <a:off x="1172845" y="1096645"/>
            <a:ext cx="10721975" cy="5262245"/>
          </a:xfrm>
          <a:prstGeom prst="rect">
            <a:avLst/>
          </a:prstGeom>
          <a:noFill/>
        </p:spPr>
        <p:txBody>
          <a:bodyPr wrap="square" rtlCol="0">
            <a:spAutoFit/>
          </a:bodyPr>
          <a:p>
            <a:pPr marL="0" indent="457200" algn="l" eaLnBrk="1" latinLnBrk="0" hangingPunct="1">
              <a:buClrTx/>
              <a:buSzTx/>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rPr>
              <a:t>从世界电影诞生于１８９５年直到１９２７年，早期电影经历了长达30多年的只有影像、没有声音的“哑巴时代”，一部影片的叙事过程主要依靠影像和字幕来完成。无声电影，又称“默片”，也被称作“伟大的哑巴”，是指没有任何配音、配乐或与画面协调的声音的电影，亦是对有声电影发明之前所有电影的统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algn="l" eaLnBrk="1" latinLnBrk="0" hangingPunct="1">
              <a:buClrTx/>
              <a:buSzTx/>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rPr>
              <a:t>在电影史上，习惯于把1927年以前摄制的电影说成是，“无声的”，是默片。但是实际上电影从来就没有无声过。 1895年十二月二十八日在巴黎的卡普辛大道餐厅，卢米埃尔兄弟放映了电影史上的第一部商业片，当时卢米埃兄弟在放映的同时还邀请了钢琴家做现场的伴奏，所演奏曲目均是通俗的小品音乐，因此这代表了电影与音乐第一次的交会。 在默片时代，期初影院请来乐手现场伴奏仅仅是为了掩盖放映机播放影片时的巨大机器噪声，以减轻对观众观影的干扰。后来，人们渐渐对当时的电影那种对日常生活简单的记录失去了兴趣，于是电影先驱卢米埃尔兄弟大胆创新，在他们拍摄的新闻纪录片《代表们的登陆》的播放过程中，请片中的新闻人物本人亲自在幕后配音。之后有很多影片上映时，都开始根据剧情发展选择播放唱片，或请音乐家、乐队即兴演奏，或对画面进行现场解说，以增强影片的表现力与吸引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值得注意的是，默片时代那些提供现场演奏的钢琴小品，基本上都与电影的画面没有直接的关系，那些钢琴乐谱多为已谱写完成的现成品，不是专为剧情或影像量身定做的，因此当荧幕出现悲伤的故事，有可能此时弹奏的音乐却是快乐轻松的曲调，画面与音乐之间的互动不容易协调，甚至出现错置。这种不搭调的现象随即受到重视，并获得改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但早期的电影大师们不断地尝试给一部又一部电影配乐，或是请歌手或演员在银幕后现场歌唱或对白，或是用留声机录下一些生活中的声音一起播放刚开始由于技术上的原因也闹出了很多笑话。</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1910年8月27日，在美国新泽西州西奥兰治的某所实验室里，爱迪生第一次展示了能够将画面和声音同时记录下来的带有声音的电影，但因为技术不完善，这项发明只是昙花一现。在此之后的十几年间，有不少电影公司不断尝试用各种办法为电影配上声音，但是因为技术原因，始终无法很好的解决声画同步和扩音问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algn="l" eaLnBrk="1" latinLnBrk="0" hangingPunct="1">
              <a:buClrTx/>
              <a:buSzTx/>
              <a:buFont typeface="Wingdings" panose="05000000000000000000" charset="0"/>
              <a:buNone/>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13214" y="-23984"/>
            <a:ext cx="12884505" cy="7281428"/>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1" fmla="*/ 0 w 8048397"/>
              <a:gd name="connsiteY0-2" fmla="*/ 1987826 h 5119666"/>
              <a:gd name="connsiteX1-3" fmla="*/ 8048397 w 8048397"/>
              <a:gd name="connsiteY1-4" fmla="*/ 0 h 5119666"/>
              <a:gd name="connsiteX2-5" fmla="*/ 3131840 w 8048397"/>
              <a:gd name="connsiteY2-6" fmla="*/ 5119666 h 5119666"/>
              <a:gd name="connsiteX3-7" fmla="*/ 0 w 8048397"/>
              <a:gd name="connsiteY3-8" fmla="*/ 5119666 h 5119666"/>
              <a:gd name="connsiteX4-9" fmla="*/ 0 w 8048397"/>
              <a:gd name="connsiteY4-10" fmla="*/ 1987826 h 5119666"/>
              <a:gd name="connsiteX0-11" fmla="*/ 0 w 8048397"/>
              <a:gd name="connsiteY0-12" fmla="*/ 1987826 h 5134136"/>
              <a:gd name="connsiteX1-13" fmla="*/ 8048397 w 8048397"/>
              <a:gd name="connsiteY1-14" fmla="*/ 0 h 5134136"/>
              <a:gd name="connsiteX2-15" fmla="*/ 4176869 w 8048397"/>
              <a:gd name="connsiteY2-16" fmla="*/ 5134136 h 5134136"/>
              <a:gd name="connsiteX3-17" fmla="*/ 0 w 8048397"/>
              <a:gd name="connsiteY3-18" fmla="*/ 5119666 h 5134136"/>
              <a:gd name="connsiteX4-19" fmla="*/ 0 w 8048397"/>
              <a:gd name="connsiteY4-20" fmla="*/ 1987826 h 5134136"/>
              <a:gd name="connsiteX0-21" fmla="*/ 0 w 8048397"/>
              <a:gd name="connsiteY0-22" fmla="*/ 1987826 h 5134136"/>
              <a:gd name="connsiteX1-23" fmla="*/ 8048397 w 8048397"/>
              <a:gd name="connsiteY1-24" fmla="*/ 0 h 5134136"/>
              <a:gd name="connsiteX2-25" fmla="*/ 5584755 w 8048397"/>
              <a:gd name="connsiteY2-26" fmla="*/ 5134136 h 5134136"/>
              <a:gd name="connsiteX3-27" fmla="*/ 0 w 8048397"/>
              <a:gd name="connsiteY3-28" fmla="*/ 5119666 h 5134136"/>
              <a:gd name="connsiteX4-29" fmla="*/ 0 w 8048397"/>
              <a:gd name="connsiteY4-30" fmla="*/ 1987826 h 5134136"/>
              <a:gd name="connsiteX0-31" fmla="*/ 0 w 7075940"/>
              <a:gd name="connsiteY0-32" fmla="*/ 2016764 h 5163074"/>
              <a:gd name="connsiteX1-33" fmla="*/ 7075940 w 7075940"/>
              <a:gd name="connsiteY1-34" fmla="*/ 0 h 5163074"/>
              <a:gd name="connsiteX2-35" fmla="*/ 5584755 w 7075940"/>
              <a:gd name="connsiteY2-36" fmla="*/ 5163074 h 5163074"/>
              <a:gd name="connsiteX3-37" fmla="*/ 0 w 7075940"/>
              <a:gd name="connsiteY3-38" fmla="*/ 5148604 h 5163074"/>
              <a:gd name="connsiteX4-39" fmla="*/ 0 w 7075940"/>
              <a:gd name="connsiteY4-40" fmla="*/ 2016764 h 51630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75940" h="5163074">
                <a:moveTo>
                  <a:pt x="0" y="2016764"/>
                </a:moveTo>
                <a:lnTo>
                  <a:pt x="7075940" y="0"/>
                </a:lnTo>
                <a:lnTo>
                  <a:pt x="5584755" y="5163074"/>
                </a:lnTo>
                <a:lnTo>
                  <a:pt x="0" y="5148604"/>
                </a:lnTo>
                <a:lnTo>
                  <a:pt x="0" y="2016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549" y="-29067"/>
            <a:ext cx="9948084" cy="7281429"/>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1" fmla="*/ 0 w 8048397"/>
              <a:gd name="connsiteY0-2" fmla="*/ 1987826 h 5119666"/>
              <a:gd name="connsiteX1-3" fmla="*/ 8048397 w 8048397"/>
              <a:gd name="connsiteY1-4" fmla="*/ 0 h 5119666"/>
              <a:gd name="connsiteX2-5" fmla="*/ 3131840 w 8048397"/>
              <a:gd name="connsiteY2-6" fmla="*/ 5119666 h 5119666"/>
              <a:gd name="connsiteX3-7" fmla="*/ 0 w 8048397"/>
              <a:gd name="connsiteY3-8" fmla="*/ 5119666 h 5119666"/>
              <a:gd name="connsiteX4-9" fmla="*/ 0 w 8048397"/>
              <a:gd name="connsiteY4-10" fmla="*/ 1987826 h 5119666"/>
              <a:gd name="connsiteX0-11" fmla="*/ 0 w 8048397"/>
              <a:gd name="connsiteY0-12" fmla="*/ 1987826 h 5134136"/>
              <a:gd name="connsiteX1-13" fmla="*/ 8048397 w 8048397"/>
              <a:gd name="connsiteY1-14" fmla="*/ 0 h 5134136"/>
              <a:gd name="connsiteX2-15" fmla="*/ 4176869 w 8048397"/>
              <a:gd name="connsiteY2-16" fmla="*/ 5134136 h 5134136"/>
              <a:gd name="connsiteX3-17" fmla="*/ 0 w 8048397"/>
              <a:gd name="connsiteY3-18" fmla="*/ 5119666 h 5134136"/>
              <a:gd name="connsiteX4-19" fmla="*/ 0 w 8048397"/>
              <a:gd name="connsiteY4-20" fmla="*/ 1987826 h 5134136"/>
              <a:gd name="connsiteX0-21" fmla="*/ 0 w 7075940"/>
              <a:gd name="connsiteY0-22" fmla="*/ 2016765 h 5163075"/>
              <a:gd name="connsiteX1-23" fmla="*/ 7075940 w 7075940"/>
              <a:gd name="connsiteY1-24" fmla="*/ 0 h 5163075"/>
              <a:gd name="connsiteX2-25" fmla="*/ 4176869 w 7075940"/>
              <a:gd name="connsiteY2-26" fmla="*/ 5163075 h 5163075"/>
              <a:gd name="connsiteX3-27" fmla="*/ 0 w 7075940"/>
              <a:gd name="connsiteY3-28" fmla="*/ 5148605 h 5163075"/>
              <a:gd name="connsiteX4-29" fmla="*/ 0 w 7075940"/>
              <a:gd name="connsiteY4-30" fmla="*/ 2016765 h 51630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75940" h="5163075">
                <a:moveTo>
                  <a:pt x="0" y="2016765"/>
                </a:moveTo>
                <a:lnTo>
                  <a:pt x="7075940" y="0"/>
                </a:lnTo>
                <a:lnTo>
                  <a:pt x="4176869" y="5163075"/>
                </a:lnTo>
                <a:lnTo>
                  <a:pt x="0" y="5148605"/>
                </a:lnTo>
                <a:lnTo>
                  <a:pt x="0" y="201676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a:spLocks noChangeArrowheads="1"/>
          </p:cNvSpPr>
          <p:nvPr/>
        </p:nvSpPr>
        <p:spPr bwMode="auto">
          <a:xfrm>
            <a:off x="5565526" y="3112157"/>
            <a:ext cx="5235389"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000" b="1" dirty="0">
                <a:solidFill>
                  <a:schemeClr val="bg1"/>
                </a:solidFill>
              </a:rPr>
              <a:t>第一位正式将音乐观念引进电影之中的是电影之父葛里菲斯（D.W. Griffth），他在《国家的诞生》（Birth of Nation，1915）一片中，首次与音乐家布瑞尔（Joseph Carl Briel）创作出美国民俗歌谣的完整配乐型态，这是电影音乐的一大转折点，也显示了音乐开始属于电影本身组成的一个要素。</a:t>
            </a:r>
            <a:endParaRPr lang="zh-CN" altLang="zh-CN" sz="2000" b="1" dirty="0">
              <a:solidFill>
                <a:schemeClr val="bg1"/>
              </a:solidFill>
            </a:endParaRPr>
          </a:p>
          <a:p>
            <a:endParaRPr lang="zh-CN" altLang="zh-CN" sz="2000" b="1" dirty="0">
              <a:solidFill>
                <a:schemeClr val="bg1"/>
              </a:solidFill>
            </a:endParaRPr>
          </a:p>
        </p:txBody>
      </p:sp>
      <p:sp>
        <p:nvSpPr>
          <p:cNvPr id="13" name="矩形 12"/>
          <p:cNvSpPr/>
          <p:nvPr/>
        </p:nvSpPr>
        <p:spPr>
          <a:xfrm flipV="1">
            <a:off x="5709253" y="2751974"/>
            <a:ext cx="4938958" cy="457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pic>
        <p:nvPicPr>
          <p:cNvPr id="3"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16990" y="1167765"/>
            <a:ext cx="3553460" cy="5015230"/>
          </a:xfrm>
          <a:prstGeom prst="rect">
            <a:avLst/>
          </a:prstGeom>
        </p:spPr>
      </p:pic>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zh-CN" sz="2400" dirty="0">
                <a:solidFill>
                  <a:schemeClr val="accent1"/>
                </a:solidFill>
                <a:latin typeface="微软雅黑" panose="020B0503020204020204" pitchFamily="34" charset="-122"/>
                <a:ea typeface="微软雅黑" panose="020B0503020204020204" pitchFamily="34" charset="-122"/>
              </a:rPr>
              <a:t>一</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rPr>
              <a:t>、</a:t>
            </a:r>
            <a:r>
              <a:rPr lang="zh-CN" altLang="en-US" sz="2400" b="1" dirty="0" smtClean="0">
                <a:solidFill>
                  <a:schemeClr val="accent1"/>
                </a:solidFill>
                <a:latin typeface="Arial" panose="020B0604020202020204" pitchFamily="34" charset="0"/>
                <a:ea typeface="微软雅黑" panose="020B0503020204020204" pitchFamily="34" charset="-122"/>
                <a:cs typeface="+mn-ea"/>
              </a:rPr>
              <a:t>从无声到有声的电影艺术</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
        <p:nvSpPr>
          <p:cNvPr id="4" name="文本框 3"/>
          <p:cNvSpPr txBox="1"/>
          <p:nvPr/>
        </p:nvSpPr>
        <p:spPr>
          <a:xfrm>
            <a:off x="669290" y="6280150"/>
            <a:ext cx="5143500" cy="645160"/>
          </a:xfrm>
          <a:prstGeom prst="rect">
            <a:avLst/>
          </a:prstGeom>
          <a:noFill/>
        </p:spPr>
        <p:txBody>
          <a:bodyPr wrap="square" rtlCol="0">
            <a:spAutoFit/>
          </a:bodyPr>
          <a:p>
            <a:pPr algn="ctr"/>
            <a:r>
              <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rPr>
              <a:t>图7-1-1 </a:t>
            </a:r>
            <a:endPar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ctr"/>
            <a:r>
              <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rPr>
              <a:t>《一个国家的诞生》（D.W. Griffth ，1915）</a:t>
            </a:r>
            <a:endPar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
                                        </p:tgtEl>
                                        <p:attrNameLst>
                                          <p:attrName>ppt_x</p:attrName>
                                          <p:attrName>ppt_y</p:attrName>
                                        </p:attrNameLst>
                                      </p:cBhvr>
                                    </p:animMotion>
                                    <p:animEffect transition="in" filter="fade">
                                      <p:cBhvr>
                                        <p:cTn id="9" dur="500"/>
                                        <p:tgtEl>
                                          <p:spTgt spid="5"/>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6"/>
                                        </p:tgtEl>
                                        <p:attrNameLst>
                                          <p:attrName>ppt_x</p:attrName>
                                          <p:attrName>ppt_y</p:attrName>
                                        </p:attrNameLst>
                                      </p:cBhvr>
                                    </p:animMotion>
                                    <p:animEffect transition="in" filter="fade">
                                      <p:cBhvr>
                                        <p:cTn id="15" dur="5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12" grpId="0"/>
      <p:bldP spid="1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714390" y="452558"/>
            <a:ext cx="3962400" cy="368935"/>
          </a:xfrm>
          <a:prstGeom prst="rect">
            <a:avLst/>
          </a:prstGeom>
          <a:noFill/>
        </p:spPr>
        <p:txBody>
          <a:bodyPr wrap="none" lIns="0" tIns="0" rIns="0" bIns="0" rtlCol="0">
            <a:spAutoFit/>
          </a:bodyPr>
          <a:lstStyle/>
          <a:p>
            <a:pPr algn="l"/>
            <a:r>
              <a:rPr lang="zh-CN" altLang="zh-CN" sz="2400" dirty="0">
                <a:solidFill>
                  <a:schemeClr val="accent1"/>
                </a:solidFill>
                <a:latin typeface="微软雅黑" panose="020B0503020204020204" pitchFamily="34" charset="-122"/>
                <a:ea typeface="微软雅黑" panose="020B0503020204020204" pitchFamily="34" charset="-122"/>
              </a:rPr>
              <a:t>一</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rPr>
              <a:t>、</a:t>
            </a:r>
            <a:r>
              <a:rPr lang="zh-CN" altLang="en-US" sz="2400" b="1" dirty="0" smtClean="0">
                <a:solidFill>
                  <a:schemeClr val="accent1"/>
                </a:solidFill>
                <a:latin typeface="Arial" panose="020B0604020202020204" pitchFamily="34" charset="0"/>
                <a:ea typeface="微软雅黑" panose="020B0503020204020204" pitchFamily="34" charset="-122"/>
                <a:cs typeface="+mn-ea"/>
              </a:rPr>
              <a:t>从无声到有声的电影艺术</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
        <p:nvSpPr>
          <p:cNvPr id="5" name="文本框 4"/>
          <p:cNvSpPr txBox="1"/>
          <p:nvPr/>
        </p:nvSpPr>
        <p:spPr>
          <a:xfrm>
            <a:off x="1244600" y="1384300"/>
            <a:ext cx="10453370" cy="5077460"/>
          </a:xfrm>
          <a:prstGeom prst="rect">
            <a:avLst/>
          </a:prstGeom>
          <a:noFill/>
        </p:spPr>
        <p:txBody>
          <a:bodyPr wrap="square" rtlCol="0">
            <a:spAutoFit/>
          </a:bodyPr>
          <a:p>
            <a:pPr marL="0" indent="457200" eaLnBrk="1" latinLnBrk="0" hangingPunct="1">
              <a:buFont typeface="Wingdings" panose="05000000000000000000" charset="0"/>
              <a:buNone/>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rPr>
              <a:t>在当时，电影的发明是以视觉的再现与享受为考量，并以视觉影像为主要的传播途径。而当时的影评家着重的观点在于视觉的精进，很少评论家或学者兼具完整的音乐专业背景，因此葛里菲斯这项创举便写下了电影音乐史的第一页。 </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rPr>
              <a:t> 1936年，卓别林出品了他的最后一部无声电影《摩登时代》，这同时也标志着默片时代的终结。</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rPr>
              <a:t>1926年，美国华纳兄弟公司与美国的“通用电气公司--西方电气公司”集团合作，开发出一种被称作"维他风"的唱片伴音系统，并利用该系统拍出了第一部带有声音的影片《唐璜》，但这部影片中的声音还只限于一些音乐。</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次年，华纳又推出了由当时著名歌手主演的《爵士歌王》，这部影片不仅有音乐，还加入了一部分对白，所以被看作是电影史上第一部有声片。这两部片子作为有声电影的先驱还存在着很多缺陷，但尽管如此已足令当时看惯了“哑巴”电影的观众为之倾倒。1928年，华纳兄弟公司进一步完善了有声电影的录制和放映技术，拍出了具有全部对白的真正意义上的有声电影《纽约之光》。</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1931年3月15日，由明星公司投资拍摄的故事片《歌女红牡丹》在上海新光大戏院公映，这是中国电影史上第一部有声电影。受拍摄成本和技术水平的限制，《歌女红牡丹》采用的是蜡盘发声的方法。1931年6月21日，我国首部片上发声的有声电影《雨过天晴》问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有声电影出现后，越来越多的电影人投入了对电影的画面与声音关系的研究，当画面的蒙太奇出现后，人们发现了蒙太奇能给电影镜头与画面意义的构成带来无穷的创造力，便把蒙太奇引入了声音及其与画面关系的构成当中。蒙太奇对电影音响的介入使电影音响深藏的潜力和魅力被挖掘了出来，他不仅仅是镜头画面的辅助物，而是成为了一种具有相对独立的，能表现出个性的东西。</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Font typeface="Wingdings" panose="05000000000000000000"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ea"/>
              </a:rPr>
              <a:t>电影声音的出现不但从总体上影响并推进了电影艺术的发展，而且丰富了电影的表现形式，出现了诸如音乐片、歌舞片等新的影片类型，并使一些特定题材的电影，如侦探片、恐怖片获得了新的发展。</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a:p>
            <a:pPr marL="342900" indent="457200" eaLnBrk="1" latinLnBrk="0" hangingPunct="1">
              <a:buFont typeface="Wingdings" panose="05000000000000000000" charset="0"/>
              <a:buChar char="Ø"/>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DA774E0FDC7521768963E90404B517F8"/>
          <p:cNvPicPr>
            <a:picLocks noChangeAspect="1"/>
          </p:cNvPicPr>
          <p:nvPr/>
        </p:nvPicPr>
        <p:blipFill>
          <a:blip r:embed="rId1"/>
          <a:stretch>
            <a:fillRect/>
          </a:stretch>
        </p:blipFill>
        <p:spPr>
          <a:xfrm>
            <a:off x="6356985" y="1528445"/>
            <a:ext cx="6165850" cy="3952240"/>
          </a:xfrm>
          <a:prstGeom prst="rect">
            <a:avLst/>
          </a:prstGeom>
        </p:spPr>
      </p:pic>
      <p:sp>
        <p:nvSpPr>
          <p:cNvPr id="5" name="文本框 4"/>
          <p:cNvSpPr txBox="1"/>
          <p:nvPr/>
        </p:nvSpPr>
        <p:spPr>
          <a:xfrm>
            <a:off x="7653020" y="5632450"/>
            <a:ext cx="3938905" cy="368300"/>
          </a:xfrm>
          <a:prstGeom prst="rect">
            <a:avLst/>
          </a:prstGeom>
          <a:noFill/>
        </p:spPr>
        <p:txBody>
          <a:bodyPr wrap="square" rtlCol="0">
            <a:spAutoFit/>
          </a:bodyPr>
          <a:p>
            <a:pPr algn="ctr"/>
            <a:r>
              <a:rPr lang="zh-CN" altLang="en-US">
                <a:solidFill>
                  <a:schemeClr val="tx1">
                    <a:lumMod val="50000"/>
                    <a:lumOff val="50000"/>
                  </a:schemeClr>
                </a:solidFill>
              </a:rPr>
              <a:t>图7-1-2 《唐璜》剧照</a:t>
            </a:r>
            <a:endParaRPr lang="zh-CN" altLang="en-US">
              <a:solidFill>
                <a:schemeClr val="tx1">
                  <a:lumMod val="50000"/>
                  <a:lumOff val="50000"/>
                </a:schemeClr>
              </a:solidFill>
            </a:endParaRPr>
          </a:p>
        </p:txBody>
      </p:sp>
      <p:sp>
        <p:nvSpPr>
          <p:cNvPr id="25" name="文本框 24"/>
          <p:cNvSpPr txBox="1"/>
          <p:nvPr/>
        </p:nvSpPr>
        <p:spPr>
          <a:xfrm>
            <a:off x="714390" y="452558"/>
            <a:ext cx="3962400" cy="368935"/>
          </a:xfrm>
          <a:prstGeom prst="rect">
            <a:avLst/>
          </a:prstGeom>
          <a:noFill/>
        </p:spPr>
        <p:txBody>
          <a:bodyPr wrap="none" lIns="0" tIns="0" rIns="0" bIns="0" rtlCol="0">
            <a:spAutoFit/>
          </a:bodyPr>
          <a:p>
            <a:pPr algn="l"/>
            <a:r>
              <a:rPr lang="zh-CN" altLang="zh-CN" sz="2400" dirty="0">
                <a:solidFill>
                  <a:schemeClr val="accent1"/>
                </a:solidFill>
                <a:latin typeface="微软雅黑" panose="020B0503020204020204" pitchFamily="34" charset="-122"/>
                <a:ea typeface="微软雅黑" panose="020B0503020204020204" pitchFamily="34" charset="-122"/>
              </a:rPr>
              <a:t>一</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rPr>
              <a:t>、</a:t>
            </a:r>
            <a:r>
              <a:rPr lang="zh-CN" altLang="en-US" sz="2400" b="1" dirty="0" smtClean="0">
                <a:solidFill>
                  <a:schemeClr val="accent1"/>
                </a:solidFill>
                <a:latin typeface="Arial" panose="020B0604020202020204" pitchFamily="34" charset="0"/>
                <a:ea typeface="微软雅黑" panose="020B0503020204020204" pitchFamily="34" charset="-122"/>
                <a:cs typeface="+mn-ea"/>
              </a:rPr>
              <a:t>从无声到有声的电影艺术</a:t>
            </a:r>
            <a:endParaRPr lang="zh-CN" altLang="en-US" sz="2400" b="1" dirty="0" smtClean="0">
              <a:solidFill>
                <a:schemeClr val="accent1"/>
              </a:solidFill>
              <a:latin typeface="Arial" panose="020B0604020202020204" pitchFamily="34" charset="0"/>
              <a:ea typeface="微软雅黑" panose="020B0503020204020204" pitchFamily="34" charset="-122"/>
              <a:cs typeface="+mn-ea"/>
            </a:endParaRPr>
          </a:p>
        </p:txBody>
      </p:sp>
      <p:sp>
        <p:nvSpPr>
          <p:cNvPr id="3" name="文本框 2"/>
          <p:cNvSpPr txBox="1"/>
          <p:nvPr/>
        </p:nvSpPr>
        <p:spPr>
          <a:xfrm>
            <a:off x="714375" y="1024255"/>
            <a:ext cx="5494020" cy="6000750"/>
          </a:xfrm>
          <a:prstGeom prst="rect">
            <a:avLst/>
          </a:prstGeom>
          <a:noFill/>
        </p:spPr>
        <p:txBody>
          <a:bodyPr wrap="square" rtlCol="0">
            <a:spAutoFit/>
          </a:bodyPr>
          <a:p>
            <a:pPr marL="0" indent="457200" eaLnBrk="1" latinLnBrk="0" hangingPunct="1">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次年，华纳又推出了由当时著名歌手主演的《爵士歌王》，这部影片不仅有音乐，还加入了一部分对白，所以被看作是电影史上第一部有声片。这两部片子作为有声电影的先驱还存在着很多缺陷，但尽管如此已足令当时看惯了“哑巴”电影的观众为之倾倒。1928年，华纳兄弟公司进一步完善了有声电影的录制和放映技术，拍出了具有全部对白的真正意义上的有声电影《纽约之光》。</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1931年3月15日，由明星公司投资拍摄的故事片《歌女红牡丹》在上海新光大戏院公映，这是中国电影史上第一部有声电影。受拍摄成本和技术水平的限制，《歌女红牡丹》采用的是蜡盘发声的方法。1931年6月21日，我国首部片上发声的有声电影《雨过天晴》问世。</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有声电影出现后，越来越多的电影人投入了对电影的画面与声音关系的研究，当画面的蒙太奇出现后，人们发现了蒙太奇能给电影镜头与画面意义的构成带来无穷的创造力，便把蒙太奇引入了声音及其与画面关系的构成当中。蒙太奇对电影音响的介入使电影音响深藏的潜力和魅力被挖掘了出来，他不仅仅是镜头画面的辅助物，而是成为了一种具有相对独立的，能表现出个性的东西。</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marL="0" indent="457200" eaLnBrk="1" latinLnBrk="0" hangingPunct="1">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电影声音的出现不但从总体上影响并推进了电影艺术的发展，而且丰富了电影的表现形式，出现了诸如音乐片、歌舞片等新的影片类型，并使一些特定题材的电影，如侦探片、恐怖片获得了新的发展。</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sld>
</file>

<file path=ppt/tags/tag1.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19572</Words>
  <Application>WPS 演示</Application>
  <PresentationFormat>自定义</PresentationFormat>
  <Paragraphs>386</Paragraphs>
  <Slides>39</Slides>
  <Notes>18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39</vt:i4>
      </vt:variant>
    </vt:vector>
  </HeadingPairs>
  <TitlesOfParts>
    <vt:vector size="52" baseType="lpstr">
      <vt:lpstr>Arial</vt:lpstr>
      <vt:lpstr>宋体</vt:lpstr>
      <vt:lpstr>Wingdings</vt:lpstr>
      <vt:lpstr>Calibri</vt:lpstr>
      <vt:lpstr>微软雅黑</vt:lpstr>
      <vt:lpstr>方正兰亭纤黑_GBK</vt:lpstr>
      <vt:lpstr>Agency FB</vt:lpstr>
      <vt:lpstr>黑体</vt:lpstr>
      <vt:lpstr>Wingdings</vt:lpstr>
      <vt:lpstr>Arial Unicode MS</vt:lpstr>
      <vt:lpstr>Calibri Light</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思思</cp:lastModifiedBy>
  <cp:revision>8</cp:revision>
  <dcterms:created xsi:type="dcterms:W3CDTF">2016-10-17T14:00:00Z</dcterms:created>
  <dcterms:modified xsi:type="dcterms:W3CDTF">2021-02-25T09:09:15Z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9D5EF3587B4D4C1E99A010EE49CA69F2</vt:lpwstr>
  </property>
  <property fmtid="{D5CDD505-2E9C-101B-9397-08002B2CF9AE}" pid="3" name="KSOProductBuildVer">
    <vt:lpwstr>2052-11.1.0.10353</vt:lpwstr>
  </property>
</Properties>
</file>